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41"/>
  </p:notesMasterIdLst>
  <p:handoutMasterIdLst>
    <p:handoutMasterId r:id="rId42"/>
  </p:handoutMasterIdLst>
  <p:sldIdLst>
    <p:sldId id="359" r:id="rId2"/>
    <p:sldId id="360" r:id="rId3"/>
    <p:sldId id="361" r:id="rId4"/>
    <p:sldId id="362" r:id="rId5"/>
    <p:sldId id="363" r:id="rId6"/>
    <p:sldId id="364" r:id="rId7"/>
    <p:sldId id="365" r:id="rId8"/>
    <p:sldId id="366" r:id="rId9"/>
    <p:sldId id="367" r:id="rId10"/>
    <p:sldId id="368" r:id="rId11"/>
    <p:sldId id="369"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32" userDrawn="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Chisnell" initials="AC" lastIdx="2" clrIdx="0">
    <p:extLst>
      <p:ext uri="{19B8F6BF-5375-455C-9EA6-DF929625EA0E}">
        <p15:presenceInfo xmlns:p15="http://schemas.microsoft.com/office/powerpoint/2012/main" userId="S-1-5-21-70022950-1981359576-782984527-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autoAdjust="0"/>
    <p:restoredTop sz="86763" autoAdjust="0"/>
  </p:normalViewPr>
  <p:slideViewPr>
    <p:cSldViewPr snapToGrid="0">
      <p:cViewPr varScale="1">
        <p:scale>
          <a:sx n="97" d="100"/>
          <a:sy n="97" d="100"/>
        </p:scale>
        <p:origin x="1380" y="72"/>
      </p:cViewPr>
      <p:guideLst>
        <p:guide orient="horz" pos="16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180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250F4C01-04A6-4224-BA79-280EE4A08F45}" type="slidenum">
              <a:rPr lang="en-US" altLang="en-US"/>
              <a:pPr/>
              <a:t>‹#›</a:t>
            </a:fld>
            <a:endParaRPr lang="en-US" altLang="en-US"/>
          </a:p>
        </p:txBody>
      </p:sp>
    </p:spTree>
    <p:extLst>
      <p:ext uri="{BB962C8B-B14F-4D97-AF65-F5344CB8AC3E}">
        <p14:creationId xmlns:p14="http://schemas.microsoft.com/office/powerpoint/2010/main" val="313125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F41C6CE0-6459-4002-B0FC-B0226444FE77}" type="slidenum">
              <a:rPr lang="en-US" altLang="en-US"/>
              <a:pPr/>
              <a:t>‹#›</a:t>
            </a:fld>
            <a:endParaRPr lang="en-US" altLang="en-US"/>
          </a:p>
        </p:txBody>
      </p:sp>
    </p:spTree>
    <p:extLst>
      <p:ext uri="{BB962C8B-B14F-4D97-AF65-F5344CB8AC3E}">
        <p14:creationId xmlns:p14="http://schemas.microsoft.com/office/powerpoint/2010/main" val="171057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C6CE0-6459-4002-B0FC-B0226444FE77}" type="slidenum">
              <a:rPr lang="en-US" altLang="en-US" smtClean="0"/>
              <a:pPr/>
              <a:t>1</a:t>
            </a:fld>
            <a:endParaRPr lang="en-US" altLang="en-US"/>
          </a:p>
        </p:txBody>
      </p:sp>
    </p:spTree>
    <p:extLst>
      <p:ext uri="{BB962C8B-B14F-4D97-AF65-F5344CB8AC3E}">
        <p14:creationId xmlns:p14="http://schemas.microsoft.com/office/powerpoint/2010/main" val="123958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435021CA-82F0-4902-99A3-E56B313DA126}" type="slidenum">
              <a:rPr lang="en-US" altLang="en-US" sz="1200">
                <a:latin typeface="Times New Roman" pitchFamily="18" charset="0"/>
              </a:rPr>
              <a:pPr algn="r"/>
              <a:t>10</a:t>
            </a:fld>
            <a:endParaRPr lang="en-US" alt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E</a:t>
            </a:r>
          </a:p>
        </p:txBody>
      </p:sp>
    </p:spTree>
    <p:extLst>
      <p:ext uri="{BB962C8B-B14F-4D97-AF65-F5344CB8AC3E}">
        <p14:creationId xmlns:p14="http://schemas.microsoft.com/office/powerpoint/2010/main" val="91731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63742DBA-02E4-483B-B1D6-72309823CD99}" type="slidenum">
              <a:rPr lang="en-US" altLang="en-US" sz="1200">
                <a:latin typeface="Times New Roman" pitchFamily="18" charset="0"/>
              </a:rPr>
              <a:pPr algn="r"/>
              <a:t>11</a:t>
            </a:fld>
            <a:endParaRPr lang="en-US" alt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7278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6DAFC69D-252D-4AE8-A2A4-65AE6A25F9F2}" type="slidenum">
              <a:rPr lang="en-US" altLang="en-US" sz="1200">
                <a:latin typeface="Times New Roman" pitchFamily="18" charset="0"/>
              </a:rPr>
              <a:pPr algn="r"/>
              <a:t>12</a:t>
            </a:fld>
            <a:endParaRPr lang="en-US" alt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D</a:t>
            </a:r>
          </a:p>
        </p:txBody>
      </p:sp>
    </p:spTree>
    <p:extLst>
      <p:ext uri="{BB962C8B-B14F-4D97-AF65-F5344CB8AC3E}">
        <p14:creationId xmlns:p14="http://schemas.microsoft.com/office/powerpoint/2010/main" val="285491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7815D704-7693-4B73-A446-C49DCF35E40C}" type="slidenum">
              <a:rPr lang="en-US" altLang="en-US" sz="1200">
                <a:latin typeface="Times New Roman" pitchFamily="18" charset="0"/>
              </a:rPr>
              <a:pPr algn="r"/>
              <a:t>13</a:t>
            </a:fld>
            <a:endParaRPr lang="en-US" altLang="en-US" sz="12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8934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0150EFC-39A9-4DDE-B065-3A111A177436}" type="slidenum">
              <a:rPr lang="en-US" altLang="en-US" sz="1200">
                <a:latin typeface="Times New Roman" pitchFamily="18" charset="0"/>
              </a:rPr>
              <a:pPr algn="r"/>
              <a:t>14</a:t>
            </a:fld>
            <a:endParaRPr lang="en-US" altLang="en-US"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C</a:t>
            </a:r>
          </a:p>
        </p:txBody>
      </p:sp>
    </p:spTree>
    <p:extLst>
      <p:ext uri="{BB962C8B-B14F-4D97-AF65-F5344CB8AC3E}">
        <p14:creationId xmlns:p14="http://schemas.microsoft.com/office/powerpoint/2010/main" val="91549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369E7694-D687-4D03-8B44-18D17854B827}" type="slidenum">
              <a:rPr lang="en-US" altLang="en-US" sz="1200">
                <a:latin typeface="Times New Roman" pitchFamily="18" charset="0"/>
              </a:rPr>
              <a:pPr algn="r"/>
              <a:t>15</a:t>
            </a:fld>
            <a:endParaRPr lang="en-US" alt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178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93FFB5BC-AE67-41B5-A8FC-128DC9C370ED}" type="slidenum">
              <a:rPr lang="en-US" altLang="en-US" sz="1200">
                <a:latin typeface="Times New Roman" pitchFamily="18" charset="0"/>
              </a:rPr>
              <a:pPr algn="r"/>
              <a:t>16</a:t>
            </a:fld>
            <a:endParaRPr lang="en-US" altLang="en-US"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E</a:t>
            </a:r>
          </a:p>
        </p:txBody>
      </p:sp>
    </p:spTree>
    <p:extLst>
      <p:ext uri="{BB962C8B-B14F-4D97-AF65-F5344CB8AC3E}">
        <p14:creationId xmlns:p14="http://schemas.microsoft.com/office/powerpoint/2010/main" val="279459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7F5F3D0-BC9C-4003-8AAB-7B1EC44EDE46}" type="slidenum">
              <a:rPr lang="en-US" altLang="en-US" sz="1200">
                <a:latin typeface="Times New Roman" pitchFamily="18" charset="0"/>
              </a:rPr>
              <a:pPr algn="r"/>
              <a:t>17</a:t>
            </a:fld>
            <a:endParaRPr lang="en-US" altLang="en-US"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5660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8251B7B3-E78D-4E05-B709-382BFAC99EA8}" type="slidenum">
              <a:rPr lang="en-US" altLang="en-US" sz="1200">
                <a:latin typeface="Times New Roman" pitchFamily="18" charset="0"/>
              </a:rPr>
              <a:pPr algn="r"/>
              <a:t>18</a:t>
            </a:fld>
            <a:endParaRPr lang="en-US" altLang="en-US"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A. Habitat destruction has the greatest effect since it is so widespread, and it is also related to climate change.</a:t>
            </a:r>
          </a:p>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98518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D2115F3-BBB5-4502-8B2B-183F47278633}" type="slidenum">
              <a:rPr lang="en-US" altLang="en-US" sz="1200">
                <a:latin typeface="Times New Roman" pitchFamily="18" charset="0"/>
              </a:rPr>
              <a:pPr algn="r"/>
              <a:t>19</a:t>
            </a:fld>
            <a:endParaRPr lang="en-US" alt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75225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EA64EA52-A0D7-4CC9-84E5-0340A7B85BCE}" type="slidenum">
              <a:rPr lang="en-US" altLang="en-US" sz="1200" smtClean="0">
                <a:latin typeface="Times New Roman" pitchFamily="18" charset="0"/>
              </a:rPr>
              <a:pPr/>
              <a:t>2</a:t>
            </a:fld>
            <a:endParaRPr lang="en-US" altLang="en-US" sz="12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E</a:t>
            </a:r>
          </a:p>
        </p:txBody>
      </p:sp>
    </p:spTree>
    <p:extLst>
      <p:ext uri="{BB962C8B-B14F-4D97-AF65-F5344CB8AC3E}">
        <p14:creationId xmlns:p14="http://schemas.microsoft.com/office/powerpoint/2010/main" val="94546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33032A8C-5797-4839-B1C0-7A7A8F9A9BE3}" type="slidenum">
              <a:rPr lang="en-US" altLang="en-US" sz="1200">
                <a:latin typeface="Times New Roman" pitchFamily="18" charset="0"/>
              </a:rPr>
              <a:pPr algn="r"/>
              <a:t>20</a:t>
            </a:fld>
            <a:endParaRPr lang="en-US" alt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B. As a toxin is ingested and stored in the fatty tissues of organisms at the bottom of the food chain, those organisms are ingested, and their toxins accumulate in the tissues of their predator. This continues until at the top of the food chain, you have the highest toxin concentrations.</a:t>
            </a:r>
          </a:p>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6973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10806582-73A9-4A21-8F79-8BC9F52161CD}" type="slidenum">
              <a:rPr lang="en-US" altLang="en-US" sz="1200">
                <a:latin typeface="Times New Roman" pitchFamily="18" charset="0"/>
              </a:rPr>
              <a:pPr algn="r"/>
              <a:t>21</a:t>
            </a:fld>
            <a:endParaRPr lang="en-US"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6681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A731AAF-E1B9-4082-9C8C-7E9E627D0DF0}" type="slidenum">
              <a:rPr lang="en-US" altLang="en-US" sz="1200">
                <a:latin typeface="Times New Roman" pitchFamily="18" charset="0"/>
              </a:rPr>
              <a:pPr algn="r"/>
              <a:t>22</a:t>
            </a:fld>
            <a:endParaRPr lang="en-US" altLang="en-US" sz="12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A. An endangered species is in danger of extinction throughout all or much of its range. </a:t>
            </a:r>
          </a:p>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5831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23765F8-7357-453A-BE59-694423ABB6E9}" type="slidenum">
              <a:rPr lang="en-US" altLang="en-US" sz="1200">
                <a:latin typeface="Times New Roman" pitchFamily="18" charset="0"/>
              </a:rPr>
              <a:pPr algn="r"/>
              <a:t>23</a:t>
            </a:fld>
            <a:endParaRPr lang="en-US" alt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9711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6912EFB-1805-47B3-833E-BB83F9D2E134}" type="slidenum">
              <a:rPr lang="en-US" altLang="en-US" sz="1200">
                <a:latin typeface="Times New Roman" pitchFamily="18" charset="0"/>
              </a:rPr>
              <a:pPr algn="r"/>
              <a:t>24</a:t>
            </a:fld>
            <a:endParaRPr lang="en-US" altLang="en-US" sz="12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D. Water purification is an ecosystem service.</a:t>
            </a:r>
          </a:p>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94530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2024B4B2-861E-4E32-AD1F-C4C0817B32B4}" type="slidenum">
              <a:rPr lang="en-US" altLang="en-US" sz="1200">
                <a:latin typeface="Times New Roman" pitchFamily="18" charset="0"/>
              </a:rPr>
              <a:pPr algn="r"/>
              <a:t>25</a:t>
            </a:fld>
            <a:endParaRPr lang="en-US" alt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725023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D48576E6-296A-4308-9870-D35F30DA060C}" type="slidenum">
              <a:rPr lang="en-US" altLang="en-US" sz="1200">
                <a:latin typeface="Times New Roman" pitchFamily="18" charset="0"/>
              </a:rPr>
              <a:pPr algn="r"/>
              <a:t>26</a:t>
            </a:fld>
            <a:endParaRPr lang="en-US" altLang="en-US" sz="120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E</a:t>
            </a:r>
          </a:p>
        </p:txBody>
      </p:sp>
    </p:spTree>
    <p:extLst>
      <p:ext uri="{BB962C8B-B14F-4D97-AF65-F5344CB8AC3E}">
        <p14:creationId xmlns:p14="http://schemas.microsoft.com/office/powerpoint/2010/main" val="1040315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38A58EA1-2C34-4FB8-96D2-E4E2B57A912E}" type="slidenum">
              <a:rPr lang="en-US" altLang="en-US" sz="1200">
                <a:latin typeface="Times New Roman" pitchFamily="18" charset="0"/>
              </a:rPr>
              <a:pPr algn="r"/>
              <a:t>27</a:t>
            </a:fld>
            <a:endParaRPr lang="en-US" alt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58056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AF2874E8-0105-4096-9BEA-984208F83C27}" type="slidenum">
              <a:rPr lang="en-US" altLang="en-US" sz="1200">
                <a:latin typeface="Times New Roman" pitchFamily="18" charset="0"/>
              </a:rPr>
              <a:pPr algn="r"/>
              <a:t>28</a:t>
            </a:fld>
            <a:endParaRPr lang="en-US" alt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C.</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The effects of loss of genetic variation decrease as population size decreases</a:t>
            </a:r>
          </a:p>
        </p:txBody>
      </p:sp>
    </p:spTree>
    <p:extLst>
      <p:ext uri="{BB962C8B-B14F-4D97-AF65-F5344CB8AC3E}">
        <p14:creationId xmlns:p14="http://schemas.microsoft.com/office/powerpoint/2010/main" val="2934225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15D9B450-12E2-4CE0-8737-A610A68D18C4}" type="slidenum">
              <a:rPr lang="en-US" altLang="en-US" sz="1200">
                <a:latin typeface="Times New Roman" pitchFamily="18" charset="0"/>
              </a:rPr>
              <a:pPr algn="r"/>
              <a:t>29</a:t>
            </a:fld>
            <a:endParaRPr lang="en-US" altLang="en-US"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03907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90368370-D713-4398-8387-A309C852B1CD}" type="slidenum">
              <a:rPr lang="en-US" altLang="en-US" sz="1200">
                <a:latin typeface="Times New Roman" pitchFamily="18" charset="0"/>
              </a:rPr>
              <a:pPr algn="r"/>
              <a:t>3</a:t>
            </a:fld>
            <a:endParaRPr lang="en-US" alt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9095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F2C163A2-75F8-4BB8-8648-013F11391E7B}" type="slidenum">
              <a:rPr lang="en-US" altLang="en-US" sz="1200">
                <a:latin typeface="Times New Roman" pitchFamily="18" charset="0"/>
              </a:rPr>
              <a:pPr algn="r"/>
              <a:t>30</a:t>
            </a:fld>
            <a:endParaRPr lang="en-US" altLang="en-US"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B. Calculation: [(4)(312)(292)/292 + 312)]/1,000 = 60% (0.6)</a:t>
            </a:r>
          </a:p>
        </p:txBody>
      </p:sp>
    </p:spTree>
    <p:extLst>
      <p:ext uri="{BB962C8B-B14F-4D97-AF65-F5344CB8AC3E}">
        <p14:creationId xmlns:p14="http://schemas.microsoft.com/office/powerpoint/2010/main" val="1551340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4908933B-3388-452D-9604-AA9E24FA1DA7}" type="slidenum">
              <a:rPr lang="en-US" altLang="en-US" sz="1200">
                <a:latin typeface="Times New Roman" pitchFamily="18" charset="0"/>
              </a:rPr>
              <a:pPr algn="r"/>
              <a:t>31</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90055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D6435F3F-C24A-4E02-8ADE-9D7DF4F4203C}" type="slidenum">
              <a:rPr lang="en-US" altLang="en-US" sz="1200">
                <a:latin typeface="Times New Roman" pitchFamily="18" charset="0"/>
              </a:rPr>
              <a:pPr algn="r"/>
              <a:t>32</a:t>
            </a:fld>
            <a:endParaRPr lang="en-US" alt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D. Edge-adapted species’ populations decline less rapidly in fragmented habitats than non-edge-adapted species’ populations.</a:t>
            </a:r>
          </a:p>
        </p:txBody>
      </p:sp>
    </p:spTree>
    <p:extLst>
      <p:ext uri="{BB962C8B-B14F-4D97-AF65-F5344CB8AC3E}">
        <p14:creationId xmlns:p14="http://schemas.microsoft.com/office/powerpoint/2010/main" val="505722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9511EA6B-3DE6-42F7-8168-118192C5097B}" type="slidenum">
              <a:rPr lang="en-US" altLang="en-US" sz="1200">
                <a:latin typeface="Times New Roman" pitchFamily="18" charset="0"/>
              </a:rPr>
              <a:pPr algn="r"/>
              <a:t>33</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87965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8170D255-7DE1-4B20-BEC5-919846497DFD}" type="slidenum">
              <a:rPr lang="en-US" altLang="en-US" sz="1200">
                <a:latin typeface="Times New Roman" pitchFamily="18" charset="0"/>
              </a:rPr>
              <a:pPr algn="r"/>
              <a:t>34</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B. A problem is that a hot spot for one taxonomic group may not be a hot spot for some other taxonomic groups.</a:t>
            </a:r>
          </a:p>
        </p:txBody>
      </p:sp>
    </p:spTree>
    <p:extLst>
      <p:ext uri="{BB962C8B-B14F-4D97-AF65-F5344CB8AC3E}">
        <p14:creationId xmlns:p14="http://schemas.microsoft.com/office/powerpoint/2010/main" val="1427190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78D91870-E00A-4C76-B7D9-839680D4D345}" type="slidenum">
              <a:rPr lang="en-US" altLang="en-US" sz="1200">
                <a:latin typeface="Times New Roman" pitchFamily="18" charset="0"/>
              </a:rPr>
              <a:pPr algn="r"/>
              <a:t>35</a:t>
            </a:fld>
            <a:endParaRPr lang="en-US" altLang="en-US" sz="120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91697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E78C820-2785-4105-9653-C2D1D5262523}" type="slidenum">
              <a:rPr lang="en-US" altLang="en-US" sz="1200">
                <a:latin typeface="Times New Roman" pitchFamily="18" charset="0"/>
              </a:rPr>
              <a:pPr algn="r"/>
              <a:t>36</a:t>
            </a:fld>
            <a:endParaRPr lang="en-US" alt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C. Paying countries not to cut forests could decrease the rate of deforestation and slow the buildup of greenhouse gases.</a:t>
            </a:r>
          </a:p>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6536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D260F63A-484C-4FDA-9C73-06979CC43EC3}" type="slidenum">
              <a:rPr lang="en-US" altLang="en-US" sz="1200">
                <a:latin typeface="Times New Roman" pitchFamily="18" charset="0"/>
              </a:rPr>
              <a:pPr algn="r"/>
              <a:t>37</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81244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DDA82F9-5409-4122-B8CF-73A88E4B7CC2}" type="slidenum">
              <a:rPr lang="en-US" altLang="en-US" sz="1200">
                <a:latin typeface="Times New Roman" pitchFamily="18" charset="0"/>
              </a:rPr>
              <a:pPr algn="r"/>
              <a:t>38</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Answer: E. The annual rate of increase of the human population peaked in</a:t>
            </a:r>
            <a:r>
              <a:rPr lang="en-US" altLang="en-US" baseline="0" dirty="0" smtClean="0">
                <a:latin typeface="Times New Roman" pitchFamily="18" charset="0"/>
                <a:ea typeface="ＭＳ Ｐゴシック" pitchFamily="34" charset="-128"/>
              </a:rPr>
              <a:t> 1962 and is expected to be 0.5% by 2050. Fundamental shifts occurred in population dynamics due to voluntary population control.</a:t>
            </a:r>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81968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5DDA82F9-5409-4122-B8CF-73A88E4B7CC2}" type="slidenum">
              <a:rPr lang="en-US" altLang="en-US" sz="1200">
                <a:latin typeface="Times New Roman" pitchFamily="18" charset="0"/>
              </a:rPr>
              <a:pPr algn="r"/>
              <a:t>39</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43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6CA6FC0-7C4F-4464-AD09-FF8E3A3ABBDB}" type="slidenum">
              <a:rPr lang="en-US" altLang="en-US" sz="1200">
                <a:latin typeface="Times New Roman" pitchFamily="18" charset="0"/>
              </a:rPr>
              <a:pPr algn="r"/>
              <a:t>4</a:t>
            </a:fld>
            <a:endParaRPr lang="en-US" altLang="en-US"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B</a:t>
            </a:r>
          </a:p>
        </p:txBody>
      </p:sp>
    </p:spTree>
    <p:extLst>
      <p:ext uri="{BB962C8B-B14F-4D97-AF65-F5344CB8AC3E}">
        <p14:creationId xmlns:p14="http://schemas.microsoft.com/office/powerpoint/2010/main" val="253721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97265D4-7A60-4C07-A786-4B5D79A2B358}" type="slidenum">
              <a:rPr lang="en-US" altLang="en-US" sz="1200">
                <a:latin typeface="Times New Roman" pitchFamily="18" charset="0"/>
              </a:rPr>
              <a:pPr algn="r"/>
              <a:t>5</a:t>
            </a:fld>
            <a:endParaRPr lang="en-US" altLang="en-US" sz="12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8917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0BDBD16A-79BA-4603-BE7E-913C4A7F8167}" type="slidenum">
              <a:rPr lang="en-US" altLang="en-US" sz="1200">
                <a:latin typeface="Times New Roman" pitchFamily="18" charset="0"/>
              </a:rPr>
              <a:pPr algn="r"/>
              <a:t>6</a:t>
            </a:fld>
            <a:endParaRPr lang="en-US" alt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C</a:t>
            </a:r>
          </a:p>
        </p:txBody>
      </p:sp>
    </p:spTree>
    <p:extLst>
      <p:ext uri="{BB962C8B-B14F-4D97-AF65-F5344CB8AC3E}">
        <p14:creationId xmlns:p14="http://schemas.microsoft.com/office/powerpoint/2010/main" val="49715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6A43812C-384C-4E25-A8EA-ADD5C71FB626}" type="slidenum">
              <a:rPr lang="en-US" altLang="en-US" sz="1200">
                <a:latin typeface="Times New Roman" pitchFamily="18" charset="0"/>
              </a:rPr>
              <a:pPr algn="r"/>
              <a:t>7</a:t>
            </a:fld>
            <a:endParaRPr lang="en-US" altLang="en-US"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1969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87BB56AD-8166-4CC4-BA08-4C7135ADCC0D}" type="slidenum">
              <a:rPr lang="en-US" altLang="en-US" sz="1200">
                <a:latin typeface="Times New Roman" pitchFamily="18" charset="0"/>
              </a:rPr>
              <a:pPr algn="r"/>
              <a:t>8</a:t>
            </a:fld>
            <a:endParaRPr lang="en-US" altLang="en-US" sz="120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Answer: B</a:t>
            </a:r>
          </a:p>
        </p:txBody>
      </p:sp>
    </p:spTree>
    <p:extLst>
      <p:ext uri="{BB962C8B-B14F-4D97-AF65-F5344CB8AC3E}">
        <p14:creationId xmlns:p14="http://schemas.microsoft.com/office/powerpoint/2010/main" val="120516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fld id="{E1870A7D-A357-4BA5-A56B-FCE6F8633A0C}" type="slidenum">
              <a:rPr lang="en-US" altLang="en-US" sz="1200">
                <a:latin typeface="Times New Roman" pitchFamily="18" charset="0"/>
              </a:rPr>
              <a:pPr algn="r"/>
              <a:t>9</a:t>
            </a:fld>
            <a:endParaRPr lang="en-US" alt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79405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smtClean="0">
                <a:solidFill>
                  <a:srgbClr val="ABA49A"/>
                </a:solidFill>
                <a:latin typeface="Times New Roman" pitchFamily="84" charset="0"/>
                <a:cs typeface="Times New Roman" pitchFamily="84" charset="0"/>
              </a:rPr>
              <a:t>CAMPBELL</a:t>
            </a:r>
            <a:r>
              <a:rPr lang="en-US" sz="3200" b="1" dirty="0" smtClean="0">
                <a:solidFill>
                  <a:srgbClr val="ABA49A"/>
                </a:solidFill>
                <a:latin typeface="Times New Roman" pitchFamily="84" charset="0"/>
                <a:cs typeface="Times New Roman" pitchFamily="84" charset="0"/>
              </a:rPr>
              <a:t> </a:t>
            </a:r>
            <a:r>
              <a:rPr lang="en-US" sz="3400" b="0" dirty="0" smtClean="0">
                <a:solidFill>
                  <a:schemeClr val="tx2">
                    <a:lumMod val="40000"/>
                    <a:lumOff val="60000"/>
                  </a:schemeClr>
                </a:solidFill>
                <a:latin typeface="Times New Roman" pitchFamily="84" charset="0"/>
                <a:cs typeface="Times New Roman" pitchFamily="84" charset="0"/>
              </a:rPr>
              <a:t>BIOLOGY IN FOCUS</a:t>
            </a:r>
            <a:endParaRPr lang="en-US" sz="1200" b="0" dirty="0" smtClean="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smtClean="0">
                <a:solidFill>
                  <a:schemeClr val="bg1"/>
                </a:solidFill>
              </a:rPr>
              <a:t>     © 2016 Pearson Education, Inc.</a:t>
            </a:r>
            <a:endParaRPr lang="en-US" dirty="0" smtClean="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smtClean="0">
                <a:solidFill>
                  <a:srgbClr val="ABA49A"/>
                </a:solidFill>
                <a:latin typeface="Times New Roman" pitchFamily="84" charset="0"/>
                <a:cs typeface="Times New Roman" pitchFamily="84" charset="0"/>
              </a:rPr>
              <a:t>Urry</a:t>
            </a:r>
            <a:r>
              <a:rPr lang="en-US" sz="1600" cap="all" baseline="0" dirty="0" smtClean="0">
                <a:solidFill>
                  <a:srgbClr val="ABA49A"/>
                </a:solidFill>
                <a:latin typeface="Times New Roman" pitchFamily="84" charset="0"/>
                <a:cs typeface="Times New Roman" pitchFamily="84" charset="0"/>
              </a:rPr>
              <a:t>  •  Cain  •  Wasserman  •  </a:t>
            </a:r>
            <a:r>
              <a:rPr lang="en-US" sz="1600" cap="all" baseline="0" dirty="0" err="1" smtClean="0">
                <a:solidFill>
                  <a:srgbClr val="ABA49A"/>
                </a:solidFill>
                <a:latin typeface="Times New Roman" pitchFamily="84" charset="0"/>
                <a:cs typeface="Times New Roman" pitchFamily="84" charset="0"/>
              </a:rPr>
              <a:t>Minorsky</a:t>
            </a:r>
            <a:r>
              <a:rPr lang="en-US" sz="1600" cap="all" baseline="0" dirty="0" smtClean="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146766"/>
            <a:ext cx="5381625" cy="10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smtClean="0">
                <a:solidFill>
                  <a:schemeClr val="bg1"/>
                </a:solidFill>
                <a:effectLst>
                  <a:outerShdw blurRad="38100" dist="38100" dir="2700000" algn="tl">
                    <a:srgbClr val="000000">
                      <a:alpha val="43137"/>
                    </a:srgbClr>
                  </a:outerShdw>
                </a:effectLst>
              </a:rPr>
              <a:t>Questions prepared</a:t>
            </a:r>
            <a:r>
              <a:rPr lang="en-US" sz="1400" b="1" baseline="0" dirty="0" smtClean="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by </a:t>
            </a:r>
          </a:p>
          <a:p>
            <a:pPr algn="l">
              <a:defRPr/>
            </a:pPr>
            <a:r>
              <a:rPr lang="en-US" sz="1400" b="1" dirty="0" smtClean="0">
                <a:solidFill>
                  <a:schemeClr val="bg1"/>
                </a:solidFill>
                <a:effectLst>
                  <a:outerShdw blurRad="38100" dist="38100" dir="2700000" algn="tl">
                    <a:srgbClr val="000000">
                      <a:alpha val="43137"/>
                    </a:srgbClr>
                  </a:outerShdw>
                </a:effectLst>
              </a:rPr>
              <a:t>Douglas </a:t>
            </a:r>
            <a:r>
              <a:rPr lang="en-US" sz="1400" b="1" dirty="0" err="1" smtClean="0">
                <a:solidFill>
                  <a:schemeClr val="bg1"/>
                </a:solidFill>
                <a:effectLst>
                  <a:outerShdw blurRad="38100" dist="38100" dir="2700000" algn="tl">
                    <a:srgbClr val="000000">
                      <a:alpha val="43137"/>
                    </a:srgbClr>
                  </a:outerShdw>
                </a:effectLst>
              </a:rPr>
              <a:t>Darnowski</a:t>
            </a:r>
            <a:r>
              <a:rPr lang="en-US" sz="1400" b="1" dirty="0" smtClean="0">
                <a:solidFill>
                  <a:schemeClr val="bg1"/>
                </a:solidFill>
                <a:effectLst>
                  <a:outerShdw blurRad="38100" dist="38100" dir="2700000" algn="tl">
                    <a:srgbClr val="000000">
                      <a:alpha val="43137"/>
                    </a:srgbClr>
                  </a:outerShdw>
                </a:effectLst>
              </a:rPr>
              <a:t>, Indiana University Southeast</a:t>
            </a:r>
          </a:p>
          <a:p>
            <a:pPr algn="l">
              <a:defRPr/>
            </a:pPr>
            <a:r>
              <a:rPr lang="en-US" sz="1400" b="1" dirty="0" smtClean="0">
                <a:solidFill>
                  <a:schemeClr val="bg1"/>
                </a:solidFill>
                <a:effectLst>
                  <a:outerShdw blurRad="38100" dist="38100" dir="2700000" algn="tl">
                    <a:srgbClr val="000000">
                      <a:alpha val="43137"/>
                    </a:srgbClr>
                  </a:outerShdw>
                </a:effectLst>
              </a:rPr>
              <a:t>James </a:t>
            </a:r>
            <a:r>
              <a:rPr lang="en-US" sz="1400" b="1" dirty="0" err="1" smtClean="0">
                <a:solidFill>
                  <a:schemeClr val="bg1"/>
                </a:solidFill>
                <a:effectLst>
                  <a:outerShdw blurRad="38100" dist="38100" dir="2700000" algn="tl">
                    <a:srgbClr val="000000">
                      <a:alpha val="43137"/>
                    </a:srgbClr>
                  </a:outerShdw>
                </a:effectLst>
              </a:rPr>
              <a:t>Langeland</a:t>
            </a:r>
            <a:r>
              <a:rPr lang="en-US" sz="1400" b="1" dirty="0" smtClean="0">
                <a:solidFill>
                  <a:schemeClr val="bg1"/>
                </a:solidFill>
                <a:effectLst>
                  <a:outerShdw blurRad="38100" dist="38100" dir="2700000" algn="tl">
                    <a:srgbClr val="000000">
                      <a:alpha val="43137"/>
                    </a:srgbClr>
                  </a:outerShdw>
                </a:effectLst>
              </a:rPr>
              <a:t>, Kalamazoo</a:t>
            </a:r>
            <a:r>
              <a:rPr lang="en-US" sz="1400" b="1" baseline="0" dirty="0" smtClean="0">
                <a:solidFill>
                  <a:schemeClr val="bg1"/>
                </a:solidFill>
                <a:effectLst>
                  <a:outerShdw blurRad="38100" dist="38100" dir="2700000" algn="tl">
                    <a:srgbClr val="000000">
                      <a:alpha val="43137"/>
                    </a:srgbClr>
                  </a:outerShdw>
                </a:effectLst>
              </a:rPr>
              <a:t> College</a:t>
            </a:r>
          </a:p>
          <a:p>
            <a:pPr algn="l">
              <a:defRPr/>
            </a:pPr>
            <a:r>
              <a:rPr lang="en-US" sz="1400" b="1" baseline="0" dirty="0" err="1" smtClean="0">
                <a:solidFill>
                  <a:schemeClr val="bg1"/>
                </a:solidFill>
                <a:effectLst>
                  <a:outerShdw blurRad="38100" dist="38100" dir="2700000" algn="tl">
                    <a:srgbClr val="000000">
                      <a:alpha val="43137"/>
                    </a:srgbClr>
                  </a:outerShdw>
                </a:effectLst>
              </a:rPr>
              <a:t>Murty</a:t>
            </a:r>
            <a:r>
              <a:rPr lang="en-US" sz="1400" b="1" baseline="0" dirty="0" smtClean="0">
                <a:solidFill>
                  <a:schemeClr val="bg1"/>
                </a:solidFill>
                <a:effectLst>
                  <a:outerShdw blurRad="38100" dist="38100" dir="2700000" algn="tl">
                    <a:srgbClr val="000000">
                      <a:alpha val="43137"/>
                    </a:srgbClr>
                  </a:outerShdw>
                </a:effectLst>
              </a:rPr>
              <a:t> S. </a:t>
            </a:r>
            <a:r>
              <a:rPr lang="en-US" sz="1400" b="1" baseline="0" dirty="0" err="1" smtClean="0">
                <a:solidFill>
                  <a:schemeClr val="bg1"/>
                </a:solidFill>
                <a:effectLst>
                  <a:outerShdw blurRad="38100" dist="38100" dir="2700000" algn="tl">
                    <a:srgbClr val="000000">
                      <a:alpha val="43137"/>
                    </a:srgbClr>
                  </a:outerShdw>
                </a:effectLst>
              </a:rPr>
              <a:t>Kambhampati</a:t>
            </a:r>
            <a:r>
              <a:rPr lang="en-US" sz="1400" b="1" baseline="0" dirty="0" smtClean="0">
                <a:solidFill>
                  <a:schemeClr val="bg1"/>
                </a:solidFill>
                <a:effectLst>
                  <a:outerShdw blurRad="38100" dist="38100" dir="2700000" algn="tl">
                    <a:srgbClr val="000000">
                      <a:alpha val="43137"/>
                    </a:srgbClr>
                  </a:outerShdw>
                </a:effectLst>
              </a:rPr>
              <a:t>, Southern University at New Orleans</a:t>
            </a:r>
          </a:p>
          <a:p>
            <a:pPr algn="l">
              <a:defRPr/>
            </a:pPr>
            <a:r>
              <a:rPr lang="en-US" sz="1400" b="1" baseline="0" dirty="0" smtClean="0">
                <a:solidFill>
                  <a:schemeClr val="bg1"/>
                </a:solidFill>
                <a:effectLst>
                  <a:outerShdw blurRad="38100" dist="38100" dir="2700000" algn="tl">
                    <a:srgbClr val="000000">
                      <a:alpha val="43137"/>
                    </a:srgbClr>
                  </a:outerShdw>
                </a:effectLst>
              </a:rPr>
              <a:t>Roberta </a:t>
            </a:r>
            <a:r>
              <a:rPr lang="en-US" sz="1400" b="1" baseline="0" dirty="0" err="1" smtClean="0">
                <a:solidFill>
                  <a:schemeClr val="bg1"/>
                </a:solidFill>
                <a:effectLst>
                  <a:outerShdw blurRad="38100" dist="38100" dir="2700000" algn="tl">
                    <a:srgbClr val="000000">
                      <a:alpha val="43137"/>
                    </a:srgbClr>
                  </a:outerShdw>
                </a:effectLst>
              </a:rPr>
              <a:t>Batorsky</a:t>
            </a:r>
            <a:r>
              <a:rPr lang="en-US" sz="1400" b="1" baseline="0" dirty="0" smtClean="0">
                <a:solidFill>
                  <a:schemeClr val="bg1"/>
                </a:solidFill>
                <a:effectLst>
                  <a:outerShdw blurRad="38100" dist="38100" dir="2700000" algn="tl">
                    <a:srgbClr val="000000">
                      <a:alpha val="43137"/>
                    </a:srgbClr>
                  </a:outerShdw>
                </a:effectLst>
              </a:rPr>
              <a:t>, Temple University</a:t>
            </a:r>
            <a:r>
              <a:rPr lang="en-US" sz="1400" b="1" dirty="0" smtClean="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smtClean="0">
                <a:solidFill>
                  <a:schemeClr val="tx2">
                    <a:lumMod val="40000"/>
                    <a:lumOff val="60000"/>
                  </a:schemeClr>
                </a:solidFill>
                <a:latin typeface="+mj-lt"/>
              </a:rPr>
              <a:t>SECOND EDITION</a:t>
            </a:r>
            <a:endParaRPr lang="en-US" sz="1800" dirty="0">
              <a:solidFill>
                <a:schemeClr val="tx2">
                  <a:lumMod val="40000"/>
                  <a:lumOff val="60000"/>
                </a:schemeClr>
              </a:solidFill>
              <a:latin typeface="+mj-lt"/>
            </a:endParaRPr>
          </a:p>
        </p:txBody>
      </p:sp>
      <p:sp>
        <p:nvSpPr>
          <p:cNvPr id="11" name="Text Placeholder 10"/>
          <p:cNvSpPr>
            <a:spLocks noGrp="1"/>
          </p:cNvSpPr>
          <p:nvPr>
            <p:ph type="body" sz="quarter" idx="11"/>
          </p:nvPr>
        </p:nvSpPr>
        <p:spPr>
          <a:xfrm>
            <a:off x="340408" y="3117669"/>
            <a:ext cx="4310062" cy="1732913"/>
          </a:xfrm>
        </p:spPr>
        <p:txBody>
          <a:bodyPr/>
          <a:lstStyle>
            <a:lvl1pPr marL="57150" indent="0">
              <a:buNone/>
              <a:defRPr sz="4000" b="1">
                <a:solidFill>
                  <a:schemeClr val="bg1"/>
                </a:solidFill>
                <a:effectLst>
                  <a:outerShdw blurRad="38100" dist="38100" dir="2700000" algn="tl">
                    <a:srgbClr val="000000">
                      <a:alpha val="43137"/>
                    </a:srgbClr>
                  </a:outerShdw>
                </a:effectLst>
                <a:latin typeface="+mj-lt"/>
              </a:defRPr>
            </a:lvl1pPr>
            <a:lvl2pPr marL="458787" indent="0">
              <a:buNone/>
              <a:defRPr sz="4000" b="1">
                <a:effectLst>
                  <a:outerShdw blurRad="38100" dist="38100" dir="2700000" algn="tl">
                    <a:srgbClr val="000000">
                      <a:alpha val="43137"/>
                    </a:srgbClr>
                  </a:outerShdw>
                </a:effectLst>
                <a:latin typeface="+mj-lt"/>
              </a:defRPr>
            </a:lvl2pPr>
            <a:lvl3pPr marL="917575" indent="0">
              <a:buNone/>
              <a:defRPr sz="4000" b="1">
                <a:effectLst>
                  <a:outerShdw blurRad="38100" dist="38100" dir="2700000" algn="tl">
                    <a:srgbClr val="000000">
                      <a:alpha val="43137"/>
                    </a:srgbClr>
                  </a:outerShdw>
                </a:effectLst>
                <a:latin typeface="+mj-lt"/>
              </a:defRPr>
            </a:lvl3pPr>
            <a:lvl4pPr marL="1366837" indent="0">
              <a:buNone/>
              <a:defRPr sz="4000" b="1">
                <a:effectLst>
                  <a:outerShdw blurRad="38100" dist="38100" dir="2700000" algn="tl">
                    <a:srgbClr val="000000">
                      <a:alpha val="43137"/>
                    </a:srgbClr>
                  </a:outerShdw>
                </a:effectLst>
                <a:latin typeface="+mj-lt"/>
              </a:defRPr>
            </a:lvl4pPr>
            <a:lvl5pPr marL="1824037" indent="0">
              <a:buNone/>
              <a:defRPr sz="4000" b="1">
                <a:effectLst>
                  <a:outerShdw blurRad="38100" dist="38100" dir="2700000" algn="tl">
                    <a:srgbClr val="000000">
                      <a:alpha val="43137"/>
                    </a:srgbClr>
                  </a:outerShdw>
                </a:effectLst>
                <a:latin typeface="+mj-lt"/>
              </a:defRPr>
            </a:lvl5pPr>
          </a:lstStyle>
          <a:p>
            <a:pPr lvl="0"/>
            <a:r>
              <a:rPr lang="en-US" smtClean="0"/>
              <a:t>Click to edit Master text styles</a:t>
            </a:r>
          </a:p>
        </p:txBody>
      </p:sp>
      <p:sp>
        <p:nvSpPr>
          <p:cNvPr id="13" name="Text Placeholder 12"/>
          <p:cNvSpPr>
            <a:spLocks noGrp="1"/>
          </p:cNvSpPr>
          <p:nvPr>
            <p:ph type="body" sz="quarter" idx="12"/>
          </p:nvPr>
        </p:nvSpPr>
        <p:spPr>
          <a:xfrm>
            <a:off x="296863" y="1219200"/>
            <a:ext cx="3517491" cy="2201863"/>
          </a:xfrm>
        </p:spPr>
        <p:txBody>
          <a:bodyPr/>
          <a:lstStyle>
            <a:lvl1pPr marL="57150" indent="0">
              <a:buNone/>
              <a:defRPr sz="12000">
                <a:solidFill>
                  <a:schemeClr val="bg1"/>
                </a:solidFill>
                <a:effectLst>
                  <a:outerShdw blurRad="38100" dist="38100" dir="2700000" algn="tl">
                    <a:srgbClr val="000000">
                      <a:alpha val="43137"/>
                    </a:srgbClr>
                  </a:outerShdw>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6956503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nd 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2459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2021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550126"/>
            <a:ext cx="8775700" cy="480304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45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593986"/>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915886"/>
            <a:ext cx="8775700" cy="443728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7516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2"/>
            <a:ext cx="8775700" cy="198587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2307771"/>
            <a:ext cx="8775700" cy="4045404"/>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419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0649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2016 Pearson Education, Inc.</a:t>
            </a:r>
            <a:endParaRPr lang="en-US" dirty="0"/>
          </a:p>
        </p:txBody>
      </p:sp>
    </p:spTree>
    <p:extLst>
      <p:ext uri="{BB962C8B-B14F-4D97-AF65-F5344CB8AC3E}">
        <p14:creationId xmlns:p14="http://schemas.microsoft.com/office/powerpoint/2010/main" val="4090097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 id="2147483701" r:id="rId6"/>
    <p:sldLayoutId id="2147483702" r:id="rId7"/>
  </p:sldLayoutIdLst>
  <p:timing>
    <p:tnLst>
      <p:par>
        <p:cTn id="1" dur="indefinite" restart="never" nodeType="tmRoot"/>
      </p:par>
    </p:tnLst>
  </p:timing>
  <p:hf sldNum="0" hdr="0" dt="0"/>
  <p:txStyles>
    <p:titleStyle>
      <a:lvl1pPr marL="0" indent="0" algn="l" rtl="0" eaLnBrk="1" fontAlgn="base" hangingPunct="1">
        <a:lnSpc>
          <a:spcPct val="90000"/>
        </a:lnSpc>
        <a:spcBef>
          <a:spcPct val="0"/>
        </a:spcBef>
        <a:spcAft>
          <a:spcPct val="0"/>
        </a:spcAft>
        <a:defRPr sz="28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ltLang="en-US" dirty="0">
                <a:latin typeface="Times New Roman" pitchFamily="18" charset="0"/>
              </a:rPr>
              <a:t>Global Ecology </a:t>
            </a:r>
            <a:br>
              <a:rPr lang="en-US" altLang="en-US" dirty="0">
                <a:latin typeface="Times New Roman" pitchFamily="18" charset="0"/>
              </a:rPr>
            </a:br>
            <a:r>
              <a:rPr lang="en-US" altLang="en-US" dirty="0">
                <a:latin typeface="Times New Roman" pitchFamily="18" charset="0"/>
              </a:rPr>
              <a:t>and Conservation Biology</a:t>
            </a:r>
          </a:p>
        </p:txBody>
      </p:sp>
      <p:sp>
        <p:nvSpPr>
          <p:cNvPr id="3" name="Text Placeholder 2"/>
          <p:cNvSpPr>
            <a:spLocks noGrp="1"/>
          </p:cNvSpPr>
          <p:nvPr>
            <p:ph type="body" sz="quarter" idx="12"/>
          </p:nvPr>
        </p:nvSpPr>
        <p:spPr/>
        <p:txBody>
          <a:bodyPr/>
          <a:lstStyle/>
          <a:p>
            <a:r>
              <a:rPr lang="en-US" dirty="0"/>
              <a:t>4</a:t>
            </a:r>
            <a:r>
              <a:rPr lang="en-US" smtClean="0"/>
              <a:t>3</a:t>
            </a:r>
            <a:endParaRPr lang="en-US" dirty="0"/>
          </a:p>
        </p:txBody>
      </p:sp>
    </p:spTree>
    <p:extLst>
      <p:ext uri="{BB962C8B-B14F-4D97-AF65-F5344CB8AC3E}">
        <p14:creationId xmlns:p14="http://schemas.microsoft.com/office/powerpoint/2010/main" val="398704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smtClean="0"/>
              <a:t>The map below shows Earth’s biodiversity hot spots. There are several interesting patterns here, one of which is that there are no biodiversity hot spots</a:t>
            </a:r>
          </a:p>
        </p:txBody>
      </p:sp>
      <p:sp>
        <p:nvSpPr>
          <p:cNvPr id="12292" name="Rectangle 3"/>
          <p:cNvSpPr>
            <a:spLocks noGrp="1" noChangeArrowheads="1"/>
          </p:cNvSpPr>
          <p:nvPr>
            <p:ph idx="1"/>
          </p:nvPr>
        </p:nvSpPr>
        <p:spPr/>
        <p:txBody>
          <a:bodyPr/>
          <a:lstStyle/>
          <a:p>
            <a:r>
              <a:rPr lang="en-US" altLang="en-US" smtClean="0"/>
              <a:t>north of the equator.</a:t>
            </a:r>
          </a:p>
          <a:p>
            <a:r>
              <a:rPr lang="en-US" altLang="en-US" smtClean="0"/>
              <a:t>on islands.</a:t>
            </a:r>
          </a:p>
          <a:p>
            <a:r>
              <a:rPr lang="en-US" altLang="en-US" smtClean="0"/>
              <a:t>in Europe.</a:t>
            </a:r>
          </a:p>
          <a:p>
            <a:r>
              <a:rPr lang="en-US" altLang="en-US" smtClean="0"/>
              <a:t>in areas with </a:t>
            </a:r>
            <a:br>
              <a:rPr lang="en-US" altLang="en-US" smtClean="0"/>
            </a:br>
            <a:r>
              <a:rPr lang="en-US" altLang="en-US" smtClean="0"/>
              <a:t>lots of people.</a:t>
            </a:r>
          </a:p>
          <a:p>
            <a:r>
              <a:rPr lang="en-US" altLang="en-US" smtClean="0"/>
              <a:t>near the poles.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223"/>
          <a:stretch/>
        </p:blipFill>
        <p:spPr>
          <a:xfrm>
            <a:off x="3199067" y="2880782"/>
            <a:ext cx="5759196" cy="3283713"/>
          </a:xfrm>
          <a:prstGeom prst="rect">
            <a:avLst/>
          </a:prstGeom>
        </p:spPr>
      </p:pic>
    </p:spTree>
    <p:extLst>
      <p:ext uri="{BB962C8B-B14F-4D97-AF65-F5344CB8AC3E}">
        <p14:creationId xmlns:p14="http://schemas.microsoft.com/office/powerpoint/2010/main" val="236101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dirty="0" smtClean="0"/>
              <a:t>The map below shows Earth’s biodiversity hot spots. There are several interesting patterns here, one of which is that there are no biodiversity hot spots</a:t>
            </a:r>
          </a:p>
        </p:txBody>
      </p:sp>
      <p:sp>
        <p:nvSpPr>
          <p:cNvPr id="13316" name="Rectangle 3"/>
          <p:cNvSpPr>
            <a:spLocks noGrp="1" noChangeArrowheads="1"/>
          </p:cNvSpPr>
          <p:nvPr>
            <p:ph idx="1"/>
          </p:nvPr>
        </p:nvSpPr>
        <p:spPr/>
        <p:txBody>
          <a:bodyPr/>
          <a:lstStyle/>
          <a:p>
            <a:r>
              <a:rPr lang="en-US" altLang="en-US" dirty="0" smtClean="0"/>
              <a:t>north of the equator.</a:t>
            </a:r>
          </a:p>
          <a:p>
            <a:r>
              <a:rPr lang="en-US" altLang="en-US" dirty="0" smtClean="0"/>
              <a:t>on islands.</a:t>
            </a:r>
          </a:p>
          <a:p>
            <a:r>
              <a:rPr lang="en-US" altLang="en-US" dirty="0" smtClean="0"/>
              <a:t>in Europe.</a:t>
            </a:r>
          </a:p>
          <a:p>
            <a:r>
              <a:rPr lang="en-US" altLang="en-US" dirty="0" smtClean="0"/>
              <a:t>in areas with </a:t>
            </a:r>
            <a:br>
              <a:rPr lang="en-US" altLang="en-US" dirty="0" smtClean="0"/>
            </a:br>
            <a:r>
              <a:rPr lang="en-US" altLang="en-US" dirty="0" smtClean="0"/>
              <a:t>lots of people.</a:t>
            </a:r>
          </a:p>
          <a:p>
            <a:r>
              <a:rPr lang="en-US" altLang="en-US" b="1" dirty="0" smtClean="0"/>
              <a:t>near the poles.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223"/>
          <a:stretch/>
        </p:blipFill>
        <p:spPr>
          <a:xfrm>
            <a:off x="3199067" y="2880782"/>
            <a:ext cx="5759196" cy="3283713"/>
          </a:xfrm>
          <a:prstGeom prst="rect">
            <a:avLst/>
          </a:prstGeom>
        </p:spPr>
      </p:pic>
    </p:spTree>
    <p:extLst>
      <p:ext uri="{BB962C8B-B14F-4D97-AF65-F5344CB8AC3E}">
        <p14:creationId xmlns:p14="http://schemas.microsoft.com/office/powerpoint/2010/main" val="401395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Costa Rica has established an extensive network of national parks and buffer zones to protect its biodiversity. However, a recent study showed that habitat loss outside these zones is significant. This shows that</a:t>
            </a:r>
          </a:p>
        </p:txBody>
      </p:sp>
      <p:sp>
        <p:nvSpPr>
          <p:cNvPr id="16387" name="Rectangle 3"/>
          <p:cNvSpPr>
            <a:spLocks noGrp="1" noChangeArrowheads="1"/>
          </p:cNvSpPr>
          <p:nvPr>
            <p:ph idx="1"/>
          </p:nvPr>
        </p:nvSpPr>
        <p:spPr/>
        <p:txBody>
          <a:bodyPr/>
          <a:lstStyle/>
          <a:p>
            <a:r>
              <a:rPr lang="en-US" altLang="en-US" dirty="0" smtClean="0"/>
              <a:t>Costa Rica is too small.</a:t>
            </a:r>
          </a:p>
          <a:p>
            <a:r>
              <a:rPr lang="en-US" altLang="en-US" dirty="0" smtClean="0"/>
              <a:t>habitat zones don’t work.</a:t>
            </a:r>
          </a:p>
          <a:p>
            <a:r>
              <a:rPr lang="en-US" altLang="en-US" dirty="0" smtClean="0"/>
              <a:t>biodiversity can take care of itself.</a:t>
            </a:r>
          </a:p>
          <a:p>
            <a:r>
              <a:rPr lang="en-US" altLang="en-US" dirty="0" smtClean="0"/>
              <a:t>protecting biodiversity is difficult.</a:t>
            </a:r>
          </a:p>
          <a:p>
            <a:r>
              <a:rPr lang="en-US" altLang="en-US" dirty="0" smtClean="0"/>
              <a:t>the laws need to be enforced better.</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61205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Costa Rica has established an extensive network of national parks and buffer zones to protect its biodiversity. However, a recent study showed that habitat loss outside these zones is significant. This shows that</a:t>
            </a:r>
          </a:p>
        </p:txBody>
      </p:sp>
      <p:sp>
        <p:nvSpPr>
          <p:cNvPr id="17411" name="Rectangle 3"/>
          <p:cNvSpPr>
            <a:spLocks noGrp="1" noChangeArrowheads="1"/>
          </p:cNvSpPr>
          <p:nvPr>
            <p:ph idx="1"/>
          </p:nvPr>
        </p:nvSpPr>
        <p:spPr/>
        <p:txBody>
          <a:bodyPr/>
          <a:lstStyle/>
          <a:p>
            <a:r>
              <a:rPr lang="en-US" altLang="en-US" smtClean="0"/>
              <a:t>Costa Rica is too small.</a:t>
            </a:r>
          </a:p>
          <a:p>
            <a:r>
              <a:rPr lang="en-US" altLang="en-US" smtClean="0"/>
              <a:t>habitat zones don’t work.</a:t>
            </a:r>
          </a:p>
          <a:p>
            <a:r>
              <a:rPr lang="en-US" altLang="en-US" smtClean="0"/>
              <a:t>biodiversity can take care of itself.</a:t>
            </a:r>
          </a:p>
          <a:p>
            <a:r>
              <a:rPr lang="en-US" altLang="en-US" b="1" smtClean="0"/>
              <a:t>protecting biodiversity is difficult.</a:t>
            </a:r>
          </a:p>
          <a:p>
            <a:r>
              <a:rPr lang="en-US" altLang="en-US" smtClean="0"/>
              <a:t>the laws need to be enforced better.</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303236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We are concerned about carbon dioxide increases in our global atmosphere. Imagine that we planted trees to grow into a forest over a large area, perhaps the size of Australia. Would this be a good way to stop or slow the accumulation of carbon dioxide in the atmosphere?</a:t>
            </a:r>
          </a:p>
        </p:txBody>
      </p:sp>
      <p:sp>
        <p:nvSpPr>
          <p:cNvPr id="18435" name="Rectangle 3"/>
          <p:cNvSpPr>
            <a:spLocks noGrp="1" noChangeArrowheads="1"/>
          </p:cNvSpPr>
          <p:nvPr>
            <p:ph idx="1"/>
          </p:nvPr>
        </p:nvSpPr>
        <p:spPr/>
        <p:txBody>
          <a:bodyPr/>
          <a:lstStyle/>
          <a:p>
            <a:r>
              <a:rPr lang="en-US" altLang="en-US" sz="2500" dirty="0" smtClean="0"/>
              <a:t>No, because plants release carbon dioxide via photosynthesis.</a:t>
            </a:r>
          </a:p>
          <a:p>
            <a:r>
              <a:rPr lang="en-US" altLang="en-US" sz="2500" dirty="0" smtClean="0"/>
              <a:t>Yes, because the trees would convert carbon dioxide into wood.</a:t>
            </a:r>
          </a:p>
          <a:p>
            <a:r>
              <a:rPr lang="en-US" altLang="en-US" sz="2500" dirty="0" smtClean="0"/>
              <a:t>Perhaps, but when the trees died and decayed, the carbon dioxide would be returned to the atmosphere.</a:t>
            </a:r>
          </a:p>
          <a:p>
            <a:r>
              <a:rPr lang="en-US" altLang="en-US" sz="2500" dirty="0" smtClean="0"/>
              <a:t>No; it is unlikely that plants could make much difference in global air concentrations.</a:t>
            </a:r>
          </a:p>
          <a:p>
            <a:r>
              <a:rPr lang="en-US" altLang="en-US" sz="2500" dirty="0" smtClean="0"/>
              <a:t>Yes, because it would show the world we were serious about stopping global warming.</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64549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We are concerned about carbon dioxide increases in our global atmosphere. Imagine that we planted trees to grow into a forest over a large area, perhaps the size of Australia. Would this be a good way to stop or slow the accumulation of carbon dioxide in the atmosphere?</a:t>
            </a:r>
            <a:endParaRPr lang="en-US" altLang="en-US" dirty="0" smtClean="0"/>
          </a:p>
        </p:txBody>
      </p:sp>
      <p:sp>
        <p:nvSpPr>
          <p:cNvPr id="19459" name="Rectangle 3"/>
          <p:cNvSpPr>
            <a:spLocks noGrp="1" noChangeArrowheads="1"/>
          </p:cNvSpPr>
          <p:nvPr>
            <p:ph idx="1"/>
          </p:nvPr>
        </p:nvSpPr>
        <p:spPr/>
        <p:txBody>
          <a:bodyPr/>
          <a:lstStyle/>
          <a:p>
            <a:r>
              <a:rPr lang="en-US" altLang="en-US" sz="2500" dirty="0"/>
              <a:t>No, because plants release carbon dioxide via photosynthesis.</a:t>
            </a:r>
          </a:p>
          <a:p>
            <a:r>
              <a:rPr lang="en-US" altLang="en-US" sz="2500" dirty="0"/>
              <a:t>Yes, because the trees would convert carbon dioxide into wood.</a:t>
            </a:r>
          </a:p>
          <a:p>
            <a:r>
              <a:rPr lang="en-US" altLang="en-US" sz="2500" b="1" dirty="0"/>
              <a:t>Perhaps, but when the trees died and decayed, the carbon dioxide would be returned to the atmosphere.</a:t>
            </a:r>
          </a:p>
          <a:p>
            <a:r>
              <a:rPr lang="en-US" altLang="en-US" sz="2500" dirty="0"/>
              <a:t>No; it is unlikely that plants could make much difference in global air concentrations.</a:t>
            </a:r>
          </a:p>
          <a:p>
            <a:r>
              <a:rPr lang="en-US" altLang="en-US" sz="2500" dirty="0"/>
              <a:t>Yes, because it would show the world we were serious about stopping global warming.</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2503619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dirty="0" smtClean="0"/>
              <a:t>The graph below shows carbon dioxide levels and average global temperatures from 1958 to 2015. We can conclude several things from the graph, including which of the following?</a:t>
            </a:r>
          </a:p>
        </p:txBody>
      </p:sp>
      <p:sp>
        <p:nvSpPr>
          <p:cNvPr id="20484" name="Rectangle 3"/>
          <p:cNvSpPr>
            <a:spLocks noGrp="1" noChangeArrowheads="1"/>
          </p:cNvSpPr>
          <p:nvPr>
            <p:ph idx="1"/>
          </p:nvPr>
        </p:nvSpPr>
        <p:spPr>
          <a:xfrm>
            <a:off x="144463" y="1915886"/>
            <a:ext cx="8711861" cy="4437289"/>
          </a:xfrm>
        </p:spPr>
        <p:txBody>
          <a:bodyPr/>
          <a:lstStyle/>
          <a:p>
            <a:r>
              <a:rPr lang="en-US" altLang="en-US" sz="2100" dirty="0" smtClean="0"/>
              <a:t>Over the nearly 60 years of data, there appears to be a positive correlation between carbon dioxide levels and average global temperatures.</a:t>
            </a:r>
          </a:p>
          <a:p>
            <a:r>
              <a:rPr lang="en-US" altLang="en-US" sz="2100" dirty="0" smtClean="0"/>
              <a:t>Over the nearly 60 years of data, </a:t>
            </a:r>
            <a:br>
              <a:rPr lang="en-US" altLang="en-US" sz="2100" dirty="0" smtClean="0"/>
            </a:br>
            <a:r>
              <a:rPr lang="en-US" altLang="en-US" sz="2100" dirty="0" smtClean="0"/>
              <a:t>carbon dioxide concentrations </a:t>
            </a:r>
            <a:br>
              <a:rPr lang="en-US" altLang="en-US" sz="2100" dirty="0" smtClean="0"/>
            </a:br>
            <a:r>
              <a:rPr lang="en-US" altLang="en-US" sz="2100" dirty="0" smtClean="0"/>
              <a:t>have increased.</a:t>
            </a:r>
          </a:p>
          <a:p>
            <a:r>
              <a:rPr lang="en-US" altLang="en-US" sz="2100" dirty="0" smtClean="0"/>
              <a:t>Over the nearly 60 years of data, </a:t>
            </a:r>
            <a:br>
              <a:rPr lang="en-US" altLang="en-US" sz="2100" dirty="0" smtClean="0"/>
            </a:br>
            <a:r>
              <a:rPr lang="en-US" altLang="en-US" sz="2100" dirty="0" smtClean="0"/>
              <a:t>average global temperatures </a:t>
            </a:r>
            <a:br>
              <a:rPr lang="en-US" altLang="en-US" sz="2100" dirty="0" smtClean="0"/>
            </a:br>
            <a:r>
              <a:rPr lang="en-US" altLang="en-US" sz="2100" dirty="0" smtClean="0"/>
              <a:t>have increased.</a:t>
            </a:r>
          </a:p>
          <a:p>
            <a:r>
              <a:rPr lang="en-US" altLang="en-US" sz="2100" dirty="0" smtClean="0"/>
              <a:t>There was more variation in </a:t>
            </a:r>
            <a:br>
              <a:rPr lang="en-US" altLang="en-US" sz="2100" dirty="0" smtClean="0"/>
            </a:br>
            <a:r>
              <a:rPr lang="en-US" altLang="en-US" sz="2100" dirty="0" smtClean="0"/>
              <a:t>temperature than in carbon </a:t>
            </a:r>
            <a:br>
              <a:rPr lang="en-US" altLang="en-US" sz="2100" dirty="0" smtClean="0"/>
            </a:br>
            <a:r>
              <a:rPr lang="en-US" altLang="en-US" sz="2100" dirty="0" smtClean="0"/>
              <a:t>dioxide concentrations.</a:t>
            </a:r>
          </a:p>
          <a:p>
            <a:r>
              <a:rPr lang="en-US" altLang="en-US" sz="2100" dirty="0" smtClean="0"/>
              <a:t>All of the above are correct.</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64"/>
          <a:stretch/>
        </p:blipFill>
        <p:spPr>
          <a:xfrm>
            <a:off x="4666004" y="2657439"/>
            <a:ext cx="4292259" cy="3589249"/>
          </a:xfrm>
          <a:prstGeom prst="rect">
            <a:avLst/>
          </a:prstGeom>
        </p:spPr>
      </p:pic>
    </p:spTree>
    <p:extLst>
      <p:ext uri="{BB962C8B-B14F-4D97-AF65-F5344CB8AC3E}">
        <p14:creationId xmlns:p14="http://schemas.microsoft.com/office/powerpoint/2010/main" val="180959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smtClean="0"/>
              <a:t>The graph below shows carbon dioxide levels and average global temperatures from 1958 to 2015. We can conclude several things from the graph, including which of the following?</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
        <p:nvSpPr>
          <p:cNvPr id="13" name="Rectangle 3"/>
          <p:cNvSpPr>
            <a:spLocks noGrp="1" noChangeArrowheads="1"/>
          </p:cNvSpPr>
          <p:nvPr>
            <p:ph idx="1"/>
          </p:nvPr>
        </p:nvSpPr>
        <p:spPr>
          <a:xfrm>
            <a:off x="144463" y="1915886"/>
            <a:ext cx="8711861" cy="4437289"/>
          </a:xfrm>
        </p:spPr>
        <p:txBody>
          <a:bodyPr/>
          <a:lstStyle/>
          <a:p>
            <a:r>
              <a:rPr lang="en-US" altLang="en-US" sz="2100" dirty="0" smtClean="0"/>
              <a:t>Over the nearly 60 years of data, there appears to be a positive correlation between carbon dioxide levels and average global temperatures.</a:t>
            </a:r>
          </a:p>
          <a:p>
            <a:r>
              <a:rPr lang="en-US" altLang="en-US" sz="2100" dirty="0" smtClean="0"/>
              <a:t>Over the nearly 60 years of data,</a:t>
            </a:r>
            <a:br>
              <a:rPr lang="en-US" altLang="en-US" sz="2100" dirty="0" smtClean="0"/>
            </a:br>
            <a:r>
              <a:rPr lang="en-US" altLang="en-US" sz="2100" dirty="0" smtClean="0"/>
              <a:t>carbon dioxide concentrations </a:t>
            </a:r>
            <a:br>
              <a:rPr lang="en-US" altLang="en-US" sz="2100" dirty="0" smtClean="0"/>
            </a:br>
            <a:r>
              <a:rPr lang="en-US" altLang="en-US" sz="2100" dirty="0" smtClean="0"/>
              <a:t>have increased.</a:t>
            </a:r>
          </a:p>
          <a:p>
            <a:r>
              <a:rPr lang="en-US" altLang="en-US" sz="2100" dirty="0" smtClean="0"/>
              <a:t>Over the nearly 60 years of data,</a:t>
            </a:r>
            <a:br>
              <a:rPr lang="en-US" altLang="en-US" sz="2100" dirty="0" smtClean="0"/>
            </a:br>
            <a:r>
              <a:rPr lang="en-US" altLang="en-US" sz="2100" dirty="0" smtClean="0"/>
              <a:t>average global temperatures </a:t>
            </a:r>
            <a:br>
              <a:rPr lang="en-US" altLang="en-US" sz="2100" dirty="0" smtClean="0"/>
            </a:br>
            <a:r>
              <a:rPr lang="en-US" altLang="en-US" sz="2100" dirty="0" smtClean="0"/>
              <a:t>have increased.</a:t>
            </a:r>
          </a:p>
          <a:p>
            <a:r>
              <a:rPr lang="en-US" altLang="en-US" sz="2100" dirty="0" smtClean="0"/>
              <a:t>There was more variation in </a:t>
            </a:r>
            <a:br>
              <a:rPr lang="en-US" altLang="en-US" sz="2100" dirty="0" smtClean="0"/>
            </a:br>
            <a:r>
              <a:rPr lang="en-US" altLang="en-US" sz="2100" dirty="0" smtClean="0"/>
              <a:t>temperature than in carbon </a:t>
            </a:r>
            <a:br>
              <a:rPr lang="en-US" altLang="en-US" sz="2100" dirty="0" smtClean="0"/>
            </a:br>
            <a:r>
              <a:rPr lang="en-US" altLang="en-US" sz="2100" dirty="0" smtClean="0"/>
              <a:t>dioxide concentrations.</a:t>
            </a:r>
          </a:p>
          <a:p>
            <a:r>
              <a:rPr lang="en-US" altLang="en-US" sz="2100" b="1" dirty="0" smtClean="0"/>
              <a:t>All of the above are correct.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4"/>
          <a:stretch/>
        </p:blipFill>
        <p:spPr>
          <a:xfrm>
            <a:off x="4666004" y="2657439"/>
            <a:ext cx="4292259" cy="3589249"/>
          </a:xfrm>
          <a:prstGeom prst="rect">
            <a:avLst/>
          </a:prstGeom>
        </p:spPr>
      </p:pic>
    </p:spTree>
    <p:extLst>
      <p:ext uri="{BB962C8B-B14F-4D97-AF65-F5344CB8AC3E}">
        <p14:creationId xmlns:p14="http://schemas.microsoft.com/office/powerpoint/2010/main" val="2037359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Which of the following is the biggest reason for the massive decline in biodiversity?</a:t>
            </a:r>
          </a:p>
        </p:txBody>
      </p:sp>
      <p:sp>
        <p:nvSpPr>
          <p:cNvPr id="22531" name="Rectangle 3"/>
          <p:cNvSpPr>
            <a:spLocks noGrp="1" noChangeArrowheads="1"/>
          </p:cNvSpPr>
          <p:nvPr>
            <p:ph idx="1"/>
          </p:nvPr>
        </p:nvSpPr>
        <p:spPr/>
        <p:txBody>
          <a:bodyPr/>
          <a:lstStyle/>
          <a:p>
            <a:r>
              <a:rPr lang="en-US" altLang="en-US" dirty="0" smtClean="0"/>
              <a:t>habitat destruction</a:t>
            </a:r>
          </a:p>
          <a:p>
            <a:r>
              <a:rPr lang="en-US" altLang="en-US" dirty="0" smtClean="0"/>
              <a:t>introduced species</a:t>
            </a:r>
          </a:p>
          <a:p>
            <a:r>
              <a:rPr lang="en-US" altLang="en-US" dirty="0" smtClean="0"/>
              <a:t>overhunting</a:t>
            </a:r>
          </a:p>
          <a:p>
            <a:r>
              <a:rPr lang="en-US" altLang="en-US" dirty="0" smtClean="0"/>
              <a:t>disruption of the food chain</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7058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Which of the following is the biggest reason for the massive decline in biodiversity?</a:t>
            </a:r>
          </a:p>
        </p:txBody>
      </p:sp>
      <p:sp>
        <p:nvSpPr>
          <p:cNvPr id="23555" name="Rectangle 3"/>
          <p:cNvSpPr>
            <a:spLocks noGrp="1" noChangeArrowheads="1"/>
          </p:cNvSpPr>
          <p:nvPr>
            <p:ph idx="1"/>
          </p:nvPr>
        </p:nvSpPr>
        <p:spPr/>
        <p:txBody>
          <a:bodyPr/>
          <a:lstStyle/>
          <a:p>
            <a:r>
              <a:rPr lang="en-US" altLang="en-US" b="1" smtClean="0"/>
              <a:t>habitat destruction</a:t>
            </a:r>
          </a:p>
          <a:p>
            <a:r>
              <a:rPr lang="en-US" altLang="en-US" smtClean="0"/>
              <a:t>introduced species</a:t>
            </a:r>
          </a:p>
          <a:p>
            <a:r>
              <a:rPr lang="en-US" altLang="en-US" smtClean="0"/>
              <a:t>overhunting</a:t>
            </a:r>
          </a:p>
          <a:p>
            <a:r>
              <a:rPr lang="en-US" altLang="en-US" smtClean="0"/>
              <a:t>disruption of the food chain</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88224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From a biological viewpoint, diversity means different kinds of</a:t>
            </a:r>
          </a:p>
        </p:txBody>
      </p:sp>
      <p:sp>
        <p:nvSpPr>
          <p:cNvPr id="4099" name="Rectangle 3"/>
          <p:cNvSpPr>
            <a:spLocks noGrp="1" noChangeArrowheads="1"/>
          </p:cNvSpPr>
          <p:nvPr>
            <p:ph idx="1"/>
          </p:nvPr>
        </p:nvSpPr>
        <p:spPr/>
        <p:txBody>
          <a:bodyPr/>
          <a:lstStyle/>
          <a:p>
            <a:r>
              <a:rPr lang="en-US" altLang="en-US" dirty="0" smtClean="0"/>
              <a:t>ecosystems.</a:t>
            </a:r>
          </a:p>
          <a:p>
            <a:r>
              <a:rPr lang="en-US" altLang="en-US" dirty="0" smtClean="0"/>
              <a:t>trophic levels.</a:t>
            </a:r>
          </a:p>
          <a:p>
            <a:r>
              <a:rPr lang="en-US" altLang="en-US" dirty="0" smtClean="0"/>
              <a:t>species.</a:t>
            </a:r>
          </a:p>
          <a:p>
            <a:r>
              <a:rPr lang="en-US" altLang="en-US" dirty="0" smtClean="0"/>
              <a:t>genotypes.</a:t>
            </a:r>
          </a:p>
          <a:p>
            <a:r>
              <a:rPr lang="en-US" altLang="en-US" dirty="0" smtClean="0"/>
              <a:t>all except B</a:t>
            </a:r>
          </a:p>
          <a:p>
            <a:pPr lvl="2"/>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90904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Which of the following is an example of biological magnification?</a:t>
            </a:r>
          </a:p>
        </p:txBody>
      </p:sp>
      <p:sp>
        <p:nvSpPr>
          <p:cNvPr id="24579" name="Rectangle 3"/>
          <p:cNvSpPr>
            <a:spLocks noGrp="1" noChangeArrowheads="1"/>
          </p:cNvSpPr>
          <p:nvPr>
            <p:ph idx="1"/>
          </p:nvPr>
        </p:nvSpPr>
        <p:spPr/>
        <p:txBody>
          <a:bodyPr/>
          <a:lstStyle/>
          <a:p>
            <a:r>
              <a:rPr lang="en-US" altLang="en-US" dirty="0" smtClean="0"/>
              <a:t>increased productivity due to fertilizer runoff</a:t>
            </a:r>
          </a:p>
          <a:p>
            <a:r>
              <a:rPr lang="en-US" altLang="en-US" dirty="0" smtClean="0"/>
              <a:t>toxins accumulating in tissues in higher trophic levels</a:t>
            </a:r>
          </a:p>
          <a:p>
            <a:r>
              <a:rPr lang="en-US" altLang="en-US" dirty="0" smtClean="0"/>
              <a:t>creating reserves and parks to protect wildlife</a:t>
            </a:r>
          </a:p>
          <a:p>
            <a:r>
              <a:rPr lang="en-US" altLang="en-US" dirty="0" smtClean="0"/>
              <a:t>linking together a previously fragmented habitat</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287271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Which of the following is an example of biological magnification?</a:t>
            </a:r>
          </a:p>
        </p:txBody>
      </p:sp>
      <p:sp>
        <p:nvSpPr>
          <p:cNvPr id="25603" name="Rectangle 3"/>
          <p:cNvSpPr>
            <a:spLocks noGrp="1" noChangeArrowheads="1"/>
          </p:cNvSpPr>
          <p:nvPr>
            <p:ph idx="1"/>
          </p:nvPr>
        </p:nvSpPr>
        <p:spPr/>
        <p:txBody>
          <a:bodyPr/>
          <a:lstStyle/>
          <a:p>
            <a:r>
              <a:rPr lang="en-US" altLang="en-US" smtClean="0"/>
              <a:t>increased productivity due to fertilizer runoff</a:t>
            </a:r>
          </a:p>
          <a:p>
            <a:r>
              <a:rPr lang="en-US" altLang="en-US" b="1" smtClean="0"/>
              <a:t>toxins accumulating in tissues in higher </a:t>
            </a:r>
            <a:br>
              <a:rPr lang="en-US" altLang="en-US" b="1" smtClean="0"/>
            </a:br>
            <a:r>
              <a:rPr lang="en-US" altLang="en-US" b="1" smtClean="0"/>
              <a:t>trophic levels</a:t>
            </a:r>
          </a:p>
          <a:p>
            <a:r>
              <a:rPr lang="en-US" altLang="en-US" smtClean="0"/>
              <a:t>creating reserves and parks to protect wildlife</a:t>
            </a:r>
          </a:p>
          <a:p>
            <a:r>
              <a:rPr lang="en-US" altLang="en-US" smtClean="0"/>
              <a:t>linking together a previously fragmented habitat</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2451932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Which of these is true about an endangered species?</a:t>
            </a:r>
            <a:br>
              <a:rPr lang="en-US" altLang="en-US" smtClean="0"/>
            </a:br>
            <a:endParaRPr lang="en-US" altLang="en-US" dirty="0" smtClean="0"/>
          </a:p>
        </p:txBody>
      </p:sp>
      <p:sp>
        <p:nvSpPr>
          <p:cNvPr id="26627" name="Rectangle 3"/>
          <p:cNvSpPr>
            <a:spLocks noGrp="1" noChangeArrowheads="1"/>
          </p:cNvSpPr>
          <p:nvPr>
            <p:ph idx="1"/>
          </p:nvPr>
        </p:nvSpPr>
        <p:spPr/>
        <p:txBody>
          <a:bodyPr/>
          <a:lstStyle/>
          <a:p>
            <a:r>
              <a:rPr lang="en-US" altLang="en-US" smtClean="0"/>
              <a:t>An endangered species is in danger of extinction throughout all or much of its range. </a:t>
            </a:r>
          </a:p>
          <a:p>
            <a:r>
              <a:rPr lang="en-US" altLang="en-US" smtClean="0"/>
              <a:t>An endangered species is in less danger of extinction than a threatened species. </a:t>
            </a:r>
          </a:p>
          <a:p>
            <a:r>
              <a:rPr lang="en-US" altLang="en-US" smtClean="0"/>
              <a:t>A species is classified as threatened but not endangered unless it is endangered throughout its entire range. </a:t>
            </a:r>
          </a:p>
          <a:p>
            <a:r>
              <a:rPr lang="en-US" altLang="en-US" smtClean="0"/>
              <a:t>Endangered species are only those that may become extinct due to human activities. </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935323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Which of these is true about an endangered species?</a:t>
            </a:r>
            <a:br>
              <a:rPr lang="en-US" altLang="en-US" smtClean="0"/>
            </a:br>
            <a:endParaRPr lang="en-US" altLang="en-US" smtClean="0"/>
          </a:p>
        </p:txBody>
      </p:sp>
      <p:sp>
        <p:nvSpPr>
          <p:cNvPr id="27651" name="Rectangle 3"/>
          <p:cNvSpPr>
            <a:spLocks noGrp="1" noChangeArrowheads="1"/>
          </p:cNvSpPr>
          <p:nvPr>
            <p:ph idx="1"/>
          </p:nvPr>
        </p:nvSpPr>
        <p:spPr/>
        <p:txBody>
          <a:bodyPr/>
          <a:lstStyle/>
          <a:p>
            <a:r>
              <a:rPr lang="en-US" altLang="en-US" b="1" smtClean="0"/>
              <a:t>An endangered species is in danger of extinction throughout all or much of its range. </a:t>
            </a:r>
          </a:p>
          <a:p>
            <a:r>
              <a:rPr lang="en-US" altLang="en-US" smtClean="0"/>
              <a:t>An endangered species is in less danger of extinction than a threatened species. </a:t>
            </a:r>
          </a:p>
          <a:p>
            <a:r>
              <a:rPr lang="en-US" altLang="en-US" smtClean="0"/>
              <a:t>A species is classified as threatened but not endangered unless it is endangered throughout its entire range. </a:t>
            </a:r>
          </a:p>
          <a:p>
            <a:r>
              <a:rPr lang="en-US" altLang="en-US" smtClean="0"/>
              <a:t>Endangered species are only those that may become extinct due to human activities. </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711068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All of the following are benefits of species and genetic diversity except</a:t>
            </a:r>
          </a:p>
        </p:txBody>
      </p:sp>
      <p:sp>
        <p:nvSpPr>
          <p:cNvPr id="28675" name="Rectangle 3"/>
          <p:cNvSpPr>
            <a:spLocks noGrp="1" noChangeArrowheads="1"/>
          </p:cNvSpPr>
          <p:nvPr>
            <p:ph idx="1"/>
          </p:nvPr>
        </p:nvSpPr>
        <p:spPr/>
        <p:txBody>
          <a:bodyPr/>
          <a:lstStyle/>
          <a:p>
            <a:r>
              <a:rPr lang="en-US" altLang="en-US" dirty="0" smtClean="0"/>
              <a:t>disease resistance. </a:t>
            </a:r>
          </a:p>
          <a:p>
            <a:r>
              <a:rPr lang="en-US" altLang="en-US" dirty="0" smtClean="0"/>
              <a:t>anti-cancer properties. </a:t>
            </a:r>
          </a:p>
          <a:p>
            <a:r>
              <a:rPr lang="en-US" altLang="en-US" dirty="0" smtClean="0"/>
              <a:t>enzymes with unique properties. </a:t>
            </a:r>
          </a:p>
          <a:p>
            <a:r>
              <a:rPr lang="en-US" altLang="en-US" dirty="0" smtClean="0"/>
              <a:t>water purification. </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511701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All of the following are benefits of species and genetic diversity except</a:t>
            </a:r>
          </a:p>
        </p:txBody>
      </p:sp>
      <p:sp>
        <p:nvSpPr>
          <p:cNvPr id="29699" name="Rectangle 3"/>
          <p:cNvSpPr>
            <a:spLocks noGrp="1" noChangeArrowheads="1"/>
          </p:cNvSpPr>
          <p:nvPr>
            <p:ph idx="1"/>
          </p:nvPr>
        </p:nvSpPr>
        <p:spPr/>
        <p:txBody>
          <a:bodyPr/>
          <a:lstStyle/>
          <a:p>
            <a:r>
              <a:rPr lang="en-US" altLang="en-US" dirty="0"/>
              <a:t>d</a:t>
            </a:r>
            <a:r>
              <a:rPr lang="en-US" altLang="en-US" dirty="0" smtClean="0"/>
              <a:t>isease resistance</a:t>
            </a:r>
            <a:r>
              <a:rPr lang="en-US" altLang="en-US" dirty="0"/>
              <a:t>. </a:t>
            </a:r>
          </a:p>
          <a:p>
            <a:r>
              <a:rPr lang="en-US" altLang="en-US" dirty="0"/>
              <a:t>anti-cancer properties. </a:t>
            </a:r>
          </a:p>
          <a:p>
            <a:r>
              <a:rPr lang="en-US" altLang="en-US" dirty="0"/>
              <a:t>enzymes with unique properties. </a:t>
            </a:r>
          </a:p>
          <a:p>
            <a:r>
              <a:rPr lang="en-US" altLang="en-US" b="1" dirty="0"/>
              <a:t>water purification. </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46077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Which of the following are threats to biodiversity?</a:t>
            </a:r>
            <a:endParaRPr lang="en-US" altLang="en-US" dirty="0" smtClean="0"/>
          </a:p>
        </p:txBody>
      </p:sp>
      <p:sp>
        <p:nvSpPr>
          <p:cNvPr id="30723" name="Rectangle 3"/>
          <p:cNvSpPr>
            <a:spLocks noGrp="1" noChangeArrowheads="1"/>
          </p:cNvSpPr>
          <p:nvPr>
            <p:ph idx="1"/>
          </p:nvPr>
        </p:nvSpPr>
        <p:spPr/>
        <p:txBody>
          <a:bodyPr/>
          <a:lstStyle/>
          <a:p>
            <a:r>
              <a:rPr lang="en-US" altLang="en-US" dirty="0" smtClean="0"/>
              <a:t>habitat loss </a:t>
            </a:r>
          </a:p>
          <a:p>
            <a:r>
              <a:rPr lang="en-US" altLang="en-US" dirty="0" smtClean="0"/>
              <a:t>introduced species </a:t>
            </a:r>
          </a:p>
          <a:p>
            <a:r>
              <a:rPr lang="en-US" altLang="en-US" dirty="0" smtClean="0"/>
              <a:t>overharvesting </a:t>
            </a:r>
          </a:p>
          <a:p>
            <a:r>
              <a:rPr lang="en-US" altLang="en-US" dirty="0" smtClean="0"/>
              <a:t>global change</a:t>
            </a:r>
          </a:p>
          <a:p>
            <a:r>
              <a:rPr lang="en-US" altLang="en-US" dirty="0" smtClean="0"/>
              <a:t>all of the above</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697215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Which of the following are threats to biodiversity?</a:t>
            </a:r>
          </a:p>
        </p:txBody>
      </p:sp>
      <p:sp>
        <p:nvSpPr>
          <p:cNvPr id="31747" name="Rectangle 3"/>
          <p:cNvSpPr>
            <a:spLocks noGrp="1" noChangeArrowheads="1"/>
          </p:cNvSpPr>
          <p:nvPr>
            <p:ph idx="1"/>
          </p:nvPr>
        </p:nvSpPr>
        <p:spPr/>
        <p:txBody>
          <a:bodyPr/>
          <a:lstStyle/>
          <a:p>
            <a:r>
              <a:rPr lang="en-US" altLang="en-US" dirty="0"/>
              <a:t>habitat loss </a:t>
            </a:r>
          </a:p>
          <a:p>
            <a:r>
              <a:rPr lang="en-US" altLang="en-US" dirty="0"/>
              <a:t>introduced species </a:t>
            </a:r>
          </a:p>
          <a:p>
            <a:r>
              <a:rPr lang="en-US" altLang="en-US" dirty="0"/>
              <a:t>overharvesting </a:t>
            </a:r>
          </a:p>
          <a:p>
            <a:r>
              <a:rPr lang="en-US" altLang="en-US" dirty="0"/>
              <a:t>global change</a:t>
            </a:r>
          </a:p>
          <a:p>
            <a:r>
              <a:rPr lang="en-US" altLang="en-US" b="1" dirty="0"/>
              <a:t>all of the above</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04413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Which of the following statements about the evolutionary implications of small </a:t>
            </a:r>
            <a:r>
              <a:rPr lang="en-US" altLang="en-US" dirty="0"/>
              <a:t>population size is false?</a:t>
            </a:r>
            <a:r>
              <a:rPr lang="en-US" altLang="en-US" dirty="0" smtClean="0"/>
              <a:t/>
            </a:r>
            <a:br>
              <a:rPr lang="en-US" altLang="en-US" dirty="0" smtClean="0"/>
            </a:br>
            <a:endParaRPr lang="en-US" altLang="en-US" dirty="0" smtClean="0"/>
          </a:p>
        </p:txBody>
      </p:sp>
      <p:sp>
        <p:nvSpPr>
          <p:cNvPr id="32771" name="Rectangle 3"/>
          <p:cNvSpPr>
            <a:spLocks noGrp="1" noChangeArrowheads="1"/>
          </p:cNvSpPr>
          <p:nvPr>
            <p:ph idx="1"/>
          </p:nvPr>
        </p:nvSpPr>
        <p:spPr/>
        <p:txBody>
          <a:bodyPr/>
          <a:lstStyle/>
          <a:p>
            <a:r>
              <a:rPr lang="en-US" altLang="en-US" dirty="0" smtClean="0"/>
              <a:t>Small populations are not doomed by low genetic diversity.</a:t>
            </a:r>
          </a:p>
          <a:p>
            <a:r>
              <a:rPr lang="en-US" dirty="0"/>
              <a:t>Small populations </a:t>
            </a:r>
            <a:r>
              <a:rPr lang="en-US" dirty="0" smtClean="0"/>
              <a:t>are </a:t>
            </a:r>
            <a:r>
              <a:rPr lang="en-US" altLang="en-US" dirty="0" smtClean="0"/>
              <a:t>vulnerable to inbreeding and genetic drift.</a:t>
            </a:r>
          </a:p>
          <a:p>
            <a:r>
              <a:rPr lang="en-US" altLang="en-US" dirty="0" smtClean="0"/>
              <a:t>The effects of loss of genetic variation decrease along with population size.</a:t>
            </a:r>
          </a:p>
          <a:p>
            <a:r>
              <a:rPr lang="en-US" dirty="0"/>
              <a:t>The northern elephant seal population rebounded from 20 to 150,000 individuals since the 1890s.</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772524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Which of the following statements </a:t>
            </a:r>
            <a:r>
              <a:rPr lang="en-US" altLang="en-US" dirty="0" smtClean="0"/>
              <a:t>about </a:t>
            </a:r>
            <a:r>
              <a:rPr lang="en-US" altLang="en-US" dirty="0"/>
              <a:t>the evolutionary implications of small population size is false?</a:t>
            </a:r>
            <a:br>
              <a:rPr lang="en-US" altLang="en-US" dirty="0"/>
            </a:br>
            <a:endParaRPr lang="en-US" altLang="en-US" dirty="0" smtClean="0"/>
          </a:p>
        </p:txBody>
      </p:sp>
      <p:sp>
        <p:nvSpPr>
          <p:cNvPr id="33795" name="Rectangle 3"/>
          <p:cNvSpPr>
            <a:spLocks noGrp="1" noChangeArrowheads="1"/>
          </p:cNvSpPr>
          <p:nvPr>
            <p:ph idx="1"/>
          </p:nvPr>
        </p:nvSpPr>
        <p:spPr/>
        <p:txBody>
          <a:bodyPr/>
          <a:lstStyle/>
          <a:p>
            <a:r>
              <a:rPr lang="en-US" altLang="en-US" dirty="0"/>
              <a:t>Small populations are not doomed by low genetic diversity.</a:t>
            </a:r>
          </a:p>
          <a:p>
            <a:r>
              <a:rPr lang="en-US" dirty="0"/>
              <a:t>Small populations are </a:t>
            </a:r>
            <a:r>
              <a:rPr lang="en-US" altLang="en-US" dirty="0"/>
              <a:t>vulnerable to inbreeding and genetic drift.</a:t>
            </a:r>
          </a:p>
          <a:p>
            <a:r>
              <a:rPr lang="en-US" altLang="en-US" b="1" dirty="0"/>
              <a:t>The effects of loss of genetic variation decrease along with population size.</a:t>
            </a:r>
          </a:p>
          <a:p>
            <a:r>
              <a:rPr lang="en-US" dirty="0"/>
              <a:t>The northern elephant seal population rebounded from 20 to 150,000 individuals since the 1890s.</a:t>
            </a:r>
            <a:endParaRPr lang="en-US" altLang="en-US" dirty="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639762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From a biological viewpoint, diversity means different kinds of</a:t>
            </a:r>
          </a:p>
        </p:txBody>
      </p:sp>
      <p:sp>
        <p:nvSpPr>
          <p:cNvPr id="5123" name="Rectangle 3"/>
          <p:cNvSpPr>
            <a:spLocks noGrp="1" noChangeArrowheads="1"/>
          </p:cNvSpPr>
          <p:nvPr>
            <p:ph idx="1"/>
          </p:nvPr>
        </p:nvSpPr>
        <p:spPr/>
        <p:txBody>
          <a:bodyPr/>
          <a:lstStyle/>
          <a:p>
            <a:r>
              <a:rPr lang="en-US" altLang="en-US" dirty="0" smtClean="0"/>
              <a:t>ecosystems.</a:t>
            </a:r>
          </a:p>
          <a:p>
            <a:r>
              <a:rPr lang="en-US" altLang="en-US" dirty="0" smtClean="0"/>
              <a:t>trophic levels.</a:t>
            </a:r>
          </a:p>
          <a:p>
            <a:r>
              <a:rPr lang="en-US" altLang="en-US" dirty="0" smtClean="0"/>
              <a:t>species.</a:t>
            </a:r>
          </a:p>
          <a:p>
            <a:r>
              <a:rPr lang="en-US" altLang="en-US" dirty="0" smtClean="0"/>
              <a:t>genotypes.</a:t>
            </a:r>
          </a:p>
          <a:p>
            <a:r>
              <a:rPr lang="en-US" altLang="en-US" b="1" dirty="0" smtClean="0"/>
              <a:t>all except B</a:t>
            </a:r>
          </a:p>
          <a:p>
            <a:pPr lvl="2"/>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413873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If the Yellowstone grizzly bear population is about 1,000 and only 292 of the males and 312 of the females are breeding, what percentage of the </a:t>
            </a:r>
            <a:r>
              <a:rPr lang="en-US" altLang="en-US" dirty="0"/>
              <a:t>total population is </a:t>
            </a:r>
            <a:r>
              <a:rPr lang="en-US" altLang="en-US" i="1" dirty="0"/>
              <a:t>N</a:t>
            </a:r>
            <a:r>
              <a:rPr lang="en-US" altLang="en-US" baseline="-25000" dirty="0"/>
              <a:t>e</a:t>
            </a:r>
            <a:r>
              <a:rPr lang="en-US" altLang="en-US" dirty="0"/>
              <a:t> ?</a:t>
            </a:r>
            <a:endParaRPr lang="en-US" altLang="en-US" dirty="0" smtClean="0"/>
          </a:p>
        </p:txBody>
      </p:sp>
      <p:sp>
        <p:nvSpPr>
          <p:cNvPr id="34819" name="Rectangle 3"/>
          <p:cNvSpPr>
            <a:spLocks noGrp="1" noChangeArrowheads="1"/>
          </p:cNvSpPr>
          <p:nvPr>
            <p:ph idx="1"/>
          </p:nvPr>
        </p:nvSpPr>
        <p:spPr/>
        <p:txBody>
          <a:bodyPr/>
          <a:lstStyle/>
          <a:p>
            <a:r>
              <a:rPr lang="en-US" altLang="en-US" dirty="0" smtClean="0"/>
              <a:t>40%</a:t>
            </a:r>
          </a:p>
          <a:p>
            <a:r>
              <a:rPr lang="en-US" altLang="en-US" dirty="0" smtClean="0"/>
              <a:t>60%</a:t>
            </a:r>
          </a:p>
          <a:p>
            <a:r>
              <a:rPr lang="en-US" altLang="en-US" dirty="0" smtClean="0"/>
              <a:t>6%</a:t>
            </a:r>
          </a:p>
          <a:p>
            <a:r>
              <a:rPr lang="en-US" altLang="en-US" dirty="0" smtClean="0"/>
              <a:t>25%</a:t>
            </a:r>
          </a:p>
          <a:p>
            <a:r>
              <a:rPr lang="en-US" altLang="en-US" dirty="0" smtClean="0"/>
              <a:t>none of the above</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063516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t>If the Yellowstone grizzly bear population is about 1,000 and only 292 of the males and 312 of the females are breeding, what percentage of the total population is </a:t>
            </a:r>
            <a:r>
              <a:rPr lang="en-US" altLang="en-US" i="1" dirty="0"/>
              <a:t>N</a:t>
            </a:r>
            <a:r>
              <a:rPr lang="en-US" altLang="en-US" baseline="-25000" dirty="0"/>
              <a:t>e</a:t>
            </a:r>
            <a:r>
              <a:rPr lang="en-US" altLang="en-US" dirty="0"/>
              <a:t> ?</a:t>
            </a:r>
            <a:endParaRPr lang="en-US" altLang="en-US" dirty="0" smtClean="0"/>
          </a:p>
        </p:txBody>
      </p:sp>
      <p:sp>
        <p:nvSpPr>
          <p:cNvPr id="35843" name="Rectangle 3"/>
          <p:cNvSpPr>
            <a:spLocks noGrp="1" noChangeArrowheads="1"/>
          </p:cNvSpPr>
          <p:nvPr>
            <p:ph idx="1"/>
          </p:nvPr>
        </p:nvSpPr>
        <p:spPr/>
        <p:txBody>
          <a:bodyPr/>
          <a:lstStyle/>
          <a:p>
            <a:r>
              <a:rPr lang="en-US" altLang="en-US" dirty="0"/>
              <a:t>40%</a:t>
            </a:r>
          </a:p>
          <a:p>
            <a:r>
              <a:rPr lang="en-US" altLang="en-US" b="1" dirty="0"/>
              <a:t>60%</a:t>
            </a:r>
          </a:p>
          <a:p>
            <a:r>
              <a:rPr lang="en-US" altLang="en-US" dirty="0"/>
              <a:t>6%</a:t>
            </a:r>
          </a:p>
          <a:p>
            <a:r>
              <a:rPr lang="en-US" altLang="en-US" dirty="0"/>
              <a:t>25%</a:t>
            </a:r>
          </a:p>
          <a:p>
            <a:r>
              <a:rPr lang="en-US" altLang="en-US" dirty="0"/>
              <a:t>none of the above</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53844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Which of the following is an incorrect statement about edge-adapted species?</a:t>
            </a:r>
          </a:p>
        </p:txBody>
      </p:sp>
      <p:sp>
        <p:nvSpPr>
          <p:cNvPr id="36867" name="Rectangle 3"/>
          <p:cNvSpPr>
            <a:spLocks noGrp="1" noChangeArrowheads="1"/>
          </p:cNvSpPr>
          <p:nvPr>
            <p:ph idx="1"/>
          </p:nvPr>
        </p:nvSpPr>
        <p:spPr/>
        <p:txBody>
          <a:bodyPr/>
          <a:lstStyle/>
          <a:p>
            <a:r>
              <a:rPr lang="en-US" altLang="en-US" dirty="0" smtClean="0"/>
              <a:t>Edge-adapted species gain resources from both adjacent areas.</a:t>
            </a:r>
          </a:p>
          <a:p>
            <a:r>
              <a:rPr lang="en-US" altLang="en-US" dirty="0" smtClean="0"/>
              <a:t>Edge-adapted species include white-tailed deer.</a:t>
            </a:r>
          </a:p>
          <a:p>
            <a:r>
              <a:rPr lang="en-US" altLang="en-US" dirty="0" smtClean="0"/>
              <a:t>Edge-adapted species require specific habitats for certain seasonal behaviors.</a:t>
            </a:r>
          </a:p>
          <a:p>
            <a:r>
              <a:rPr lang="en-US" altLang="en-US" dirty="0" smtClean="0"/>
              <a:t>Edge-adapted species’ populations decline more rapidly in fragmented habitats than non-edge-adapted species’ populations.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640290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Which of the following is an incorrect statement about edge-adapted species?</a:t>
            </a:r>
          </a:p>
        </p:txBody>
      </p:sp>
      <p:sp>
        <p:nvSpPr>
          <p:cNvPr id="37891" name="Rectangle 3"/>
          <p:cNvSpPr>
            <a:spLocks noGrp="1" noChangeArrowheads="1"/>
          </p:cNvSpPr>
          <p:nvPr>
            <p:ph idx="1"/>
          </p:nvPr>
        </p:nvSpPr>
        <p:spPr/>
        <p:txBody>
          <a:bodyPr/>
          <a:lstStyle/>
          <a:p>
            <a:r>
              <a:rPr lang="en-US" altLang="en-US" dirty="0" smtClean="0"/>
              <a:t>Edge-adapted species gain resources from both adjacent areas.</a:t>
            </a:r>
          </a:p>
          <a:p>
            <a:r>
              <a:rPr lang="en-US" altLang="en-US" dirty="0" smtClean="0"/>
              <a:t>Edge-adapted species include white-tailed deer.</a:t>
            </a:r>
          </a:p>
          <a:p>
            <a:r>
              <a:rPr lang="en-US" altLang="en-US" dirty="0" smtClean="0"/>
              <a:t>Edge-adapted species require specific habitats for certain seasonal behaviors.</a:t>
            </a:r>
          </a:p>
          <a:p>
            <a:r>
              <a:rPr lang="en-US" altLang="en-US" b="1" dirty="0" smtClean="0"/>
              <a:t>Edge-adapted species’ populations decline more rapidly in fragmented habitats than non-edge-adapted species’ populations.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078815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Why are biodiversity hot spots difficult to identify?</a:t>
            </a:r>
          </a:p>
        </p:txBody>
      </p:sp>
      <p:sp>
        <p:nvSpPr>
          <p:cNvPr id="38915" name="Rectangle 3"/>
          <p:cNvSpPr>
            <a:spLocks noGrp="1" noChangeArrowheads="1"/>
          </p:cNvSpPr>
          <p:nvPr>
            <p:ph idx="1"/>
          </p:nvPr>
        </p:nvSpPr>
        <p:spPr/>
        <p:txBody>
          <a:bodyPr/>
          <a:lstStyle/>
          <a:p>
            <a:r>
              <a:rPr lang="en-US" altLang="en-US" dirty="0" smtClean="0"/>
              <a:t>A biodiversity hot spot is a relatively small area.</a:t>
            </a:r>
          </a:p>
          <a:p>
            <a:r>
              <a:rPr lang="en-US" altLang="en-US" dirty="0" smtClean="0"/>
              <a:t>A hot spot for one taxonomic group may not be a hot spot for some other taxonomic group.</a:t>
            </a:r>
          </a:p>
          <a:p>
            <a:r>
              <a:rPr lang="en-US" altLang="en-US" dirty="0" smtClean="0"/>
              <a:t>Hot spots for 70% of bird species make up 98% of Earth’s land area.</a:t>
            </a:r>
          </a:p>
          <a:p>
            <a:r>
              <a:rPr lang="en-US" altLang="en-US" dirty="0" smtClean="0"/>
              <a:t>Most biodiversity hot spots are aquatic.</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2185083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Why are biodiversity hot spots difficult to identify?</a:t>
            </a:r>
          </a:p>
        </p:txBody>
      </p:sp>
      <p:sp>
        <p:nvSpPr>
          <p:cNvPr id="39939" name="Rectangle 3"/>
          <p:cNvSpPr>
            <a:spLocks noGrp="1" noChangeArrowheads="1"/>
          </p:cNvSpPr>
          <p:nvPr>
            <p:ph idx="1"/>
          </p:nvPr>
        </p:nvSpPr>
        <p:spPr/>
        <p:txBody>
          <a:bodyPr/>
          <a:lstStyle/>
          <a:p>
            <a:r>
              <a:rPr lang="en-US" altLang="en-US" dirty="0"/>
              <a:t>A biodiversity hot spot is a relatively small area.</a:t>
            </a:r>
          </a:p>
          <a:p>
            <a:r>
              <a:rPr lang="en-US" altLang="en-US" b="1" dirty="0"/>
              <a:t>A hot spot for one taxonomic group may not be a hot spot for some other taxonomic group.</a:t>
            </a:r>
          </a:p>
          <a:p>
            <a:r>
              <a:rPr lang="en-US" altLang="en-US" dirty="0"/>
              <a:t>Hot spots for 70% of bird species make up 98% of Earth’s land area.</a:t>
            </a:r>
          </a:p>
          <a:p>
            <a:r>
              <a:rPr lang="en-US" altLang="en-US" dirty="0"/>
              <a:t>Most biodiversity hot spots are aquatic.</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664906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Which of the following is not a solution to climate change?</a:t>
            </a:r>
            <a:endParaRPr lang="en-US" altLang="en-US" dirty="0" smtClean="0"/>
          </a:p>
        </p:txBody>
      </p:sp>
      <p:sp>
        <p:nvSpPr>
          <p:cNvPr id="40963" name="Rectangle 3"/>
          <p:cNvSpPr>
            <a:spLocks noGrp="1" noChangeArrowheads="1"/>
          </p:cNvSpPr>
          <p:nvPr>
            <p:ph idx="1"/>
          </p:nvPr>
        </p:nvSpPr>
        <p:spPr/>
        <p:txBody>
          <a:bodyPr/>
          <a:lstStyle/>
          <a:p>
            <a:r>
              <a:rPr lang="en-US" altLang="en-US" smtClean="0"/>
              <a:t>using energy more efficiently</a:t>
            </a:r>
          </a:p>
          <a:p>
            <a:r>
              <a:rPr lang="en-US" altLang="en-US" smtClean="0"/>
              <a:t>replacing fossil fuels with renewable solar and wind power</a:t>
            </a:r>
          </a:p>
          <a:p>
            <a:r>
              <a:rPr lang="en-US" altLang="en-US" smtClean="0"/>
              <a:t>paying countries to cut forests</a:t>
            </a:r>
          </a:p>
          <a:p>
            <a:r>
              <a:rPr lang="en-US" altLang="en-US" smtClean="0"/>
              <a:t>stabilizing CO</a:t>
            </a:r>
            <a:r>
              <a:rPr lang="en-US" altLang="en-US" baseline="-25000" smtClean="0"/>
              <a:t>2</a:t>
            </a:r>
            <a:r>
              <a:rPr lang="en-US" altLang="en-US" smtClean="0"/>
              <a:t> emissions</a:t>
            </a:r>
          </a:p>
          <a:p>
            <a:r>
              <a:rPr lang="en-US" altLang="en-US" smtClean="0"/>
              <a:t>changes to personal lifestyles and industrial processes</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541046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Which of the following is not a solution to climate change?</a:t>
            </a:r>
            <a:endParaRPr lang="en-US" altLang="en-US" dirty="0" smtClean="0"/>
          </a:p>
        </p:txBody>
      </p:sp>
      <p:sp>
        <p:nvSpPr>
          <p:cNvPr id="41987" name="Rectangle 3"/>
          <p:cNvSpPr>
            <a:spLocks noGrp="1" noChangeArrowheads="1"/>
          </p:cNvSpPr>
          <p:nvPr>
            <p:ph idx="1"/>
          </p:nvPr>
        </p:nvSpPr>
        <p:spPr/>
        <p:txBody>
          <a:bodyPr/>
          <a:lstStyle/>
          <a:p>
            <a:r>
              <a:rPr lang="en-US" altLang="en-US" smtClean="0"/>
              <a:t>using energy more efficiently</a:t>
            </a:r>
          </a:p>
          <a:p>
            <a:r>
              <a:rPr lang="en-US" altLang="en-US" smtClean="0"/>
              <a:t>replacing fossil fuels with renewable solar and wind power</a:t>
            </a:r>
          </a:p>
          <a:p>
            <a:r>
              <a:rPr lang="en-US" altLang="en-US" b="1" smtClean="0"/>
              <a:t>paying countries to cut forests</a:t>
            </a:r>
          </a:p>
          <a:p>
            <a:r>
              <a:rPr lang="en-US" altLang="en-US" smtClean="0"/>
              <a:t>stabilizing CO</a:t>
            </a:r>
            <a:r>
              <a:rPr lang="en-US" altLang="en-US" baseline="-25000" smtClean="0"/>
              <a:t>2</a:t>
            </a:r>
            <a:r>
              <a:rPr lang="en-US" altLang="en-US" smtClean="0"/>
              <a:t> emissions</a:t>
            </a:r>
          </a:p>
          <a:p>
            <a:r>
              <a:rPr lang="en-US" altLang="en-US" smtClean="0"/>
              <a:t>changes to personal lifestyles and industrial processes</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3565810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The rate of growth of the global population</a:t>
            </a:r>
          </a:p>
        </p:txBody>
      </p:sp>
      <p:sp>
        <p:nvSpPr>
          <p:cNvPr id="43011" name="Rectangle 3"/>
          <p:cNvSpPr>
            <a:spLocks noGrp="1" noChangeArrowheads="1"/>
          </p:cNvSpPr>
          <p:nvPr>
            <p:ph idx="1"/>
          </p:nvPr>
        </p:nvSpPr>
        <p:spPr/>
        <p:txBody>
          <a:bodyPr/>
          <a:lstStyle/>
          <a:p>
            <a:r>
              <a:rPr lang="en-US" altLang="en-US" dirty="0" smtClean="0"/>
              <a:t>peaked in 2014.</a:t>
            </a:r>
          </a:p>
          <a:p>
            <a:r>
              <a:rPr lang="en-US" altLang="en-US" dirty="0" smtClean="0"/>
              <a:t>is projected to be half a percent by 2050.</a:t>
            </a:r>
          </a:p>
          <a:p>
            <a:r>
              <a:rPr lang="en-US" altLang="en-US" dirty="0" smtClean="0"/>
              <a:t>shows how the human population is growing more quickly than expected in exponential growth.</a:t>
            </a:r>
          </a:p>
          <a:p>
            <a:r>
              <a:rPr lang="en-US" altLang="en-US" dirty="0" smtClean="0"/>
              <a:t>was unaffected by voluntary population control.</a:t>
            </a:r>
          </a:p>
          <a:p>
            <a:r>
              <a:rPr lang="en-US" altLang="en-US" dirty="0"/>
              <a:t>b</a:t>
            </a:r>
            <a:r>
              <a:rPr lang="en-US" altLang="en-US" dirty="0" smtClean="0"/>
              <a:t>oth B and C</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928096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The rate of growth of the global population</a:t>
            </a:r>
          </a:p>
        </p:txBody>
      </p:sp>
      <p:sp>
        <p:nvSpPr>
          <p:cNvPr id="43011" name="Rectangle 3"/>
          <p:cNvSpPr>
            <a:spLocks noGrp="1" noChangeArrowheads="1"/>
          </p:cNvSpPr>
          <p:nvPr>
            <p:ph idx="1"/>
          </p:nvPr>
        </p:nvSpPr>
        <p:spPr/>
        <p:txBody>
          <a:bodyPr/>
          <a:lstStyle/>
          <a:p>
            <a:r>
              <a:rPr lang="en-US" altLang="en-US" dirty="0" smtClean="0"/>
              <a:t>peaked in 2014.</a:t>
            </a:r>
          </a:p>
          <a:p>
            <a:r>
              <a:rPr lang="en-US" altLang="en-US" dirty="0" smtClean="0"/>
              <a:t>is projected to be half a percent by 2050.</a:t>
            </a:r>
          </a:p>
          <a:p>
            <a:r>
              <a:rPr lang="en-US" altLang="en-US" dirty="0" smtClean="0"/>
              <a:t>shows how the human population is growing more quickly than expected in exponential growth.</a:t>
            </a:r>
          </a:p>
          <a:p>
            <a:r>
              <a:rPr lang="en-US" altLang="en-US" dirty="0" smtClean="0"/>
              <a:t>was unaffected by voluntary population control.</a:t>
            </a:r>
          </a:p>
          <a:p>
            <a:r>
              <a:rPr lang="en-US" altLang="en-US" b="1"/>
              <a:t>b</a:t>
            </a:r>
            <a:r>
              <a:rPr lang="en-US" altLang="en-US" b="1" smtClean="0"/>
              <a:t>oth </a:t>
            </a:r>
            <a:r>
              <a:rPr lang="en-US" altLang="en-US" b="1" dirty="0" smtClean="0"/>
              <a:t>B and C</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35322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Introduced species are sometimes a problem because they usually</a:t>
            </a:r>
          </a:p>
        </p:txBody>
      </p:sp>
      <p:sp>
        <p:nvSpPr>
          <p:cNvPr id="6147" name="Rectangle 3"/>
          <p:cNvSpPr>
            <a:spLocks noGrp="1" noChangeArrowheads="1"/>
          </p:cNvSpPr>
          <p:nvPr>
            <p:ph idx="1"/>
          </p:nvPr>
        </p:nvSpPr>
        <p:spPr/>
        <p:txBody>
          <a:bodyPr/>
          <a:lstStyle/>
          <a:p>
            <a:r>
              <a:rPr lang="en-US" altLang="en-US" smtClean="0"/>
              <a:t>are predators.</a:t>
            </a:r>
          </a:p>
          <a:p>
            <a:r>
              <a:rPr lang="en-US" altLang="en-US" smtClean="0"/>
              <a:t>are better competitors.</a:t>
            </a:r>
          </a:p>
          <a:p>
            <a:r>
              <a:rPr lang="en-US" altLang="en-US" smtClean="0"/>
              <a:t>displace mutualists.</a:t>
            </a:r>
          </a:p>
          <a:p>
            <a:r>
              <a:rPr lang="en-US" altLang="en-US" smtClean="0"/>
              <a:t>exploit unused resources.</a:t>
            </a:r>
          </a:p>
          <a:p>
            <a:r>
              <a:rPr lang="en-US" altLang="en-US" smtClean="0"/>
              <a:t>are omnivores.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42527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Introduced species are sometimes a problem because they usually</a:t>
            </a:r>
          </a:p>
        </p:txBody>
      </p:sp>
      <p:sp>
        <p:nvSpPr>
          <p:cNvPr id="7171" name="Rectangle 3"/>
          <p:cNvSpPr>
            <a:spLocks noGrp="1" noChangeArrowheads="1"/>
          </p:cNvSpPr>
          <p:nvPr>
            <p:ph idx="1"/>
          </p:nvPr>
        </p:nvSpPr>
        <p:spPr/>
        <p:txBody>
          <a:bodyPr/>
          <a:lstStyle/>
          <a:p>
            <a:r>
              <a:rPr lang="en-US" altLang="en-US" smtClean="0"/>
              <a:t>are predators.</a:t>
            </a:r>
          </a:p>
          <a:p>
            <a:r>
              <a:rPr lang="en-US" altLang="en-US" b="1" smtClean="0"/>
              <a:t>are better competitors.</a:t>
            </a:r>
          </a:p>
          <a:p>
            <a:r>
              <a:rPr lang="en-US" altLang="en-US" smtClean="0"/>
              <a:t>displace mutualists.</a:t>
            </a:r>
          </a:p>
          <a:p>
            <a:r>
              <a:rPr lang="en-US" altLang="en-US" smtClean="0"/>
              <a:t>exploit unused resources.</a:t>
            </a:r>
          </a:p>
          <a:p>
            <a:r>
              <a:rPr lang="en-US" altLang="en-US" smtClean="0"/>
              <a:t>are omnivores.</a:t>
            </a:r>
            <a:endParaRPr lang="en-US" altLang="en-US" dirty="0" smtClean="0"/>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514343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Many endangered or extinct species live in freshwater habitats, such as along the Mississippi River. Eutrophication has been one major source of freshwater destruction and damage. Since nitrogen is a major contributor to eutrophication, one good solution would </a:t>
            </a:r>
            <a:br>
              <a:rPr lang="en-US" altLang="en-US" dirty="0" smtClean="0"/>
            </a:br>
            <a:r>
              <a:rPr lang="en-US" altLang="en-US" dirty="0" smtClean="0"/>
              <a:t>be to</a:t>
            </a:r>
          </a:p>
        </p:txBody>
      </p:sp>
      <p:sp>
        <p:nvSpPr>
          <p:cNvPr id="8195" name="Rectangle 3"/>
          <p:cNvSpPr>
            <a:spLocks noGrp="1" noChangeArrowheads="1"/>
          </p:cNvSpPr>
          <p:nvPr>
            <p:ph idx="1"/>
          </p:nvPr>
        </p:nvSpPr>
        <p:spPr>
          <a:xfrm>
            <a:off x="144463" y="2533396"/>
            <a:ext cx="8775700" cy="3843653"/>
          </a:xfrm>
        </p:spPr>
        <p:txBody>
          <a:bodyPr/>
          <a:lstStyle/>
          <a:p>
            <a:r>
              <a:rPr lang="en-US" altLang="en-US" sz="2500" dirty="0" smtClean="0"/>
              <a:t>breed varieties of duckweed that absorb lots of phosphorus.</a:t>
            </a:r>
          </a:p>
          <a:p>
            <a:r>
              <a:rPr lang="en-US" altLang="en-US" sz="2500" dirty="0" smtClean="0"/>
              <a:t>fertilize cornfields during the summer instead of in spring.</a:t>
            </a:r>
          </a:p>
          <a:p>
            <a:r>
              <a:rPr lang="en-US" altLang="en-US" sz="2500" dirty="0" smtClean="0"/>
              <a:t>prevent runoff of nitrogen fertilizers from agricultural </a:t>
            </a:r>
            <a:br>
              <a:rPr lang="en-US" altLang="en-US" sz="2500" dirty="0" smtClean="0"/>
            </a:br>
            <a:r>
              <a:rPr lang="en-US" altLang="en-US" sz="2500" dirty="0" smtClean="0"/>
              <a:t>land.</a:t>
            </a:r>
          </a:p>
          <a:p>
            <a:r>
              <a:rPr lang="en-US" altLang="en-US" sz="2500" dirty="0" smtClean="0"/>
              <a:t>require all wastewater dumped in the Mississippi River to go through a wastewater treatment facility first.</a:t>
            </a:r>
          </a:p>
          <a:p>
            <a:r>
              <a:rPr lang="en-US" altLang="en-US" sz="2500" dirty="0" smtClean="0"/>
              <a:t>build more levees so the river runs to the Gulf of Mexico faster.</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Tree>
    <p:extLst>
      <p:ext uri="{BB962C8B-B14F-4D97-AF65-F5344CB8AC3E}">
        <p14:creationId xmlns:p14="http://schemas.microsoft.com/office/powerpoint/2010/main" val="1964909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Many endangered or extinct species live in freshwater habitats, such as along the Mississippi River. Eutrophication has been one major source of freshwater destruction and damage. Since nitrogen is a major contributor to eutrophication, one good solution would</a:t>
            </a:r>
            <a:br>
              <a:rPr lang="en-US" altLang="en-US" dirty="0" smtClean="0"/>
            </a:br>
            <a:r>
              <a:rPr lang="en-US" altLang="en-US" dirty="0" smtClean="0"/>
              <a:t>be to</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
        <p:nvSpPr>
          <p:cNvPr id="8" name="Rectangle 3"/>
          <p:cNvSpPr>
            <a:spLocks noGrp="1" noChangeArrowheads="1"/>
          </p:cNvSpPr>
          <p:nvPr>
            <p:ph idx="1"/>
          </p:nvPr>
        </p:nvSpPr>
        <p:spPr>
          <a:xfrm>
            <a:off x="144463" y="2533396"/>
            <a:ext cx="8775700" cy="3843653"/>
          </a:xfrm>
        </p:spPr>
        <p:txBody>
          <a:bodyPr/>
          <a:lstStyle/>
          <a:p>
            <a:r>
              <a:rPr lang="en-US" altLang="en-US" sz="2500" dirty="0" smtClean="0"/>
              <a:t>breed varieties of duckweed that absorb lots of phosphorus.</a:t>
            </a:r>
          </a:p>
          <a:p>
            <a:r>
              <a:rPr lang="en-US" altLang="en-US" sz="2500" dirty="0" smtClean="0"/>
              <a:t>fertilize cornfields during the summer instead of in spring.</a:t>
            </a:r>
          </a:p>
          <a:p>
            <a:r>
              <a:rPr lang="en-US" altLang="en-US" sz="2500" b="1" dirty="0" smtClean="0"/>
              <a:t>prevent runoff of nitrogen fertilizers from agricultural </a:t>
            </a:r>
            <a:br>
              <a:rPr lang="en-US" altLang="en-US" sz="2500" b="1" dirty="0" smtClean="0"/>
            </a:br>
            <a:r>
              <a:rPr lang="en-US" altLang="en-US" sz="2500" b="1" dirty="0" smtClean="0"/>
              <a:t>land.</a:t>
            </a:r>
          </a:p>
          <a:p>
            <a:r>
              <a:rPr lang="en-US" altLang="en-US" sz="2500" dirty="0" smtClean="0"/>
              <a:t>require all wastewater dumped in the Mississippi River to go through a wastewater treatment facility first.</a:t>
            </a:r>
          </a:p>
          <a:p>
            <a:r>
              <a:rPr lang="en-US" altLang="en-US" sz="2500" dirty="0" smtClean="0"/>
              <a:t>build more levees so the river runs to the Gulf of Mexico faster.</a:t>
            </a:r>
          </a:p>
        </p:txBody>
      </p:sp>
    </p:spTree>
    <p:extLst>
      <p:ext uri="{BB962C8B-B14F-4D97-AF65-F5344CB8AC3E}">
        <p14:creationId xmlns:p14="http://schemas.microsoft.com/office/powerpoint/2010/main" val="2694282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2400" dirty="0" smtClean="0"/>
              <a:t>The first figure shown below shows the Illinois prairie chicken population between 1970 and 2000. The second figure shows that egg viability declined sharply as the number of males decreased. However, the text says that there used to be millions of prairie chickens in Illinois in the 19th century. The graph doesn’t go back that far, but the most important reason for the large reduction in prairie chickens between 1850 and 1950 was</a:t>
            </a:r>
          </a:p>
        </p:txBody>
      </p:sp>
      <p:sp>
        <p:nvSpPr>
          <p:cNvPr id="10243" name="Rectangle 3"/>
          <p:cNvSpPr>
            <a:spLocks noGrp="1" noChangeArrowheads="1"/>
          </p:cNvSpPr>
          <p:nvPr>
            <p:ph idx="1"/>
          </p:nvPr>
        </p:nvSpPr>
        <p:spPr>
          <a:xfrm>
            <a:off x="131937" y="2590800"/>
            <a:ext cx="8775700" cy="3788229"/>
          </a:xfrm>
        </p:spPr>
        <p:txBody>
          <a:bodyPr/>
          <a:lstStyle/>
          <a:p>
            <a:r>
              <a:rPr lang="en-US" altLang="en-US" dirty="0" smtClean="0"/>
              <a:t>a skewed sex ratio.</a:t>
            </a:r>
          </a:p>
          <a:p>
            <a:r>
              <a:rPr lang="en-US" altLang="en-US" dirty="0" smtClean="0"/>
              <a:t>habitat loss.</a:t>
            </a:r>
          </a:p>
          <a:p>
            <a:r>
              <a:rPr lang="en-US" altLang="en-US" dirty="0" smtClean="0"/>
              <a:t>an increase in feral dogs.</a:t>
            </a:r>
          </a:p>
          <a:p>
            <a:r>
              <a:rPr lang="en-US" altLang="en-US" dirty="0" smtClean="0"/>
              <a:t>a lack of genetically diverse </a:t>
            </a:r>
            <a:br>
              <a:rPr lang="en-US" altLang="en-US" dirty="0" smtClean="0"/>
            </a:br>
            <a:r>
              <a:rPr lang="en-US" altLang="en-US" dirty="0" smtClean="0"/>
              <a:t>males.</a:t>
            </a:r>
          </a:p>
          <a:p>
            <a:r>
              <a:rPr lang="en-US" altLang="en-US" dirty="0" smtClean="0"/>
              <a:t>that the population fell below </a:t>
            </a:r>
            <a:br>
              <a:rPr lang="en-US" altLang="en-US" dirty="0" smtClean="0"/>
            </a:br>
            <a:r>
              <a:rPr lang="en-US" altLang="en-US" dirty="0" smtClean="0"/>
              <a:t>its MVP.</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208"/>
          <a:stretch/>
        </p:blipFill>
        <p:spPr>
          <a:xfrm>
            <a:off x="6067445" y="2486346"/>
            <a:ext cx="2686892" cy="3892683"/>
          </a:xfrm>
          <a:prstGeom prst="rect">
            <a:avLst/>
          </a:prstGeom>
        </p:spPr>
      </p:pic>
    </p:spTree>
    <p:extLst>
      <p:ext uri="{BB962C8B-B14F-4D97-AF65-F5344CB8AC3E}">
        <p14:creationId xmlns:p14="http://schemas.microsoft.com/office/powerpoint/2010/main" val="149844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2400" dirty="0" smtClean="0"/>
              <a:t>The first figure shown below shows the Illinois prairie chicken population between 1970 and 2000. The second figure shows that egg viability declined sharply as the number of males decreased. However, the text says that there used to be millions of prairie chickens in Illinois in the 19th century. The graph doesn’t go back that far, but the most important reason for the large reduction in prairie chickens between 1850 and 1950 was</a:t>
            </a:r>
          </a:p>
        </p:txBody>
      </p:sp>
      <p:sp>
        <p:nvSpPr>
          <p:cNvPr id="4" name="Footer Placeholder 3"/>
          <p:cNvSpPr>
            <a:spLocks noGrp="1"/>
          </p:cNvSpPr>
          <p:nvPr>
            <p:ph type="ftr" sz="quarter" idx="3"/>
          </p:nvPr>
        </p:nvSpPr>
        <p:spPr/>
        <p:txBody>
          <a:bodyPr/>
          <a:lstStyle/>
          <a:p>
            <a:r>
              <a:rPr lang="en-US" smtClean="0"/>
              <a:t>© 2016 Pearson Education, Inc.</a:t>
            </a:r>
            <a:endParaRPr lang="en-US" dirty="0"/>
          </a:p>
        </p:txBody>
      </p:sp>
      <p:sp>
        <p:nvSpPr>
          <p:cNvPr id="7" name="Rectangle 3"/>
          <p:cNvSpPr>
            <a:spLocks noGrp="1" noChangeArrowheads="1"/>
          </p:cNvSpPr>
          <p:nvPr>
            <p:ph idx="1"/>
          </p:nvPr>
        </p:nvSpPr>
        <p:spPr>
          <a:xfrm>
            <a:off x="131937" y="2590800"/>
            <a:ext cx="8775700" cy="3788229"/>
          </a:xfrm>
        </p:spPr>
        <p:txBody>
          <a:bodyPr/>
          <a:lstStyle/>
          <a:p>
            <a:r>
              <a:rPr lang="en-US" altLang="en-US" dirty="0" smtClean="0"/>
              <a:t>a skewed sex ratio.</a:t>
            </a:r>
          </a:p>
          <a:p>
            <a:r>
              <a:rPr lang="en-US" altLang="en-US" b="1" dirty="0" smtClean="0"/>
              <a:t>habitat loss.</a:t>
            </a:r>
          </a:p>
          <a:p>
            <a:r>
              <a:rPr lang="en-US" altLang="en-US" dirty="0" smtClean="0"/>
              <a:t>an increase in feral dogs.</a:t>
            </a:r>
          </a:p>
          <a:p>
            <a:r>
              <a:rPr lang="en-US" altLang="en-US" dirty="0" smtClean="0"/>
              <a:t>a lack of genetically diverse </a:t>
            </a:r>
            <a:br>
              <a:rPr lang="en-US" altLang="en-US" dirty="0" smtClean="0"/>
            </a:br>
            <a:r>
              <a:rPr lang="en-US" altLang="en-US" dirty="0" smtClean="0"/>
              <a:t>males.</a:t>
            </a:r>
          </a:p>
          <a:p>
            <a:r>
              <a:rPr lang="en-US" altLang="en-US" dirty="0" smtClean="0"/>
              <a:t>that the population fell below </a:t>
            </a:r>
            <a:br>
              <a:rPr lang="en-US" altLang="en-US" dirty="0" smtClean="0"/>
            </a:br>
            <a:r>
              <a:rPr lang="en-US" altLang="en-US" dirty="0" smtClean="0"/>
              <a:t>its MVP.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208"/>
          <a:stretch/>
        </p:blipFill>
        <p:spPr>
          <a:xfrm>
            <a:off x="6067445" y="2486346"/>
            <a:ext cx="2686892" cy="3892683"/>
          </a:xfrm>
          <a:prstGeom prst="rect">
            <a:avLst/>
          </a:prstGeom>
        </p:spPr>
      </p:pic>
    </p:spTree>
    <p:extLst>
      <p:ext uri="{BB962C8B-B14F-4D97-AF65-F5344CB8AC3E}">
        <p14:creationId xmlns:p14="http://schemas.microsoft.com/office/powerpoint/2010/main" val="4248718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Clicker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Clicker_Template" id="{E27C271B-F905-4E53-9637-7F905E2639B8}" vid="{9B04F184-6B16-4A18-A4BB-2C00D305D9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BIF2e_Clicker_Template</Template>
  <TotalTime>14132</TotalTime>
  <Words>2590</Words>
  <Application>Microsoft Office PowerPoint</Application>
  <PresentationFormat>On-screen Show (4:3)</PresentationFormat>
  <Paragraphs>312</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ＭＳ Ｐゴシック</vt:lpstr>
      <vt:lpstr>Arial</vt:lpstr>
      <vt:lpstr>Times New Roman</vt:lpstr>
      <vt:lpstr>Wingdings</vt:lpstr>
      <vt:lpstr>BIF2e_Clicker_Template</vt:lpstr>
      <vt:lpstr>PowerPoint Presentation</vt:lpstr>
      <vt:lpstr>From a biological viewpoint, diversity means different kinds of</vt:lpstr>
      <vt:lpstr>From a biological viewpoint, diversity means different kinds of</vt:lpstr>
      <vt:lpstr>Introduced species are sometimes a problem because they usually</vt:lpstr>
      <vt:lpstr>Introduced species are sometimes a problem because they usually</vt:lpstr>
      <vt:lpstr>Many endangered or extinct species live in freshwater habitats, such as along the Mississippi River. Eutrophication has been one major source of freshwater destruction and damage. Since nitrogen is a major contributor to eutrophication, one good solution would  be to</vt:lpstr>
      <vt:lpstr>Many endangered or extinct species live in freshwater habitats, such as along the Mississippi River. Eutrophication has been one major source of freshwater destruction and damage. Since nitrogen is a major contributor to eutrophication, one good solution would be to</vt:lpstr>
      <vt:lpstr>The first figure shown below shows the Illinois prairie chicken population between 1970 and 2000. The second figure shows that egg viability declined sharply as the number of males decreased. However, the text says that there used to be millions of prairie chickens in Illinois in the 19th century. The graph doesn’t go back that far, but the most important reason for the large reduction in prairie chickens between 1850 and 1950 was</vt:lpstr>
      <vt:lpstr>The first figure shown below shows the Illinois prairie chicken population between 1970 and 2000. The second figure shows that egg viability declined sharply as the number of males decreased. However, the text says that there used to be millions of prairie chickens in Illinois in the 19th century. The graph doesn’t go back that far, but the most important reason for the large reduction in prairie chickens between 1850 and 1950 was</vt:lpstr>
      <vt:lpstr>The map below shows Earth’s biodiversity hot spots. There are several interesting patterns here, one of which is that there are no biodiversity hot spots</vt:lpstr>
      <vt:lpstr>The map below shows Earth’s biodiversity hot spots. There are several interesting patterns here, one of which is that there are no biodiversity hot spots</vt:lpstr>
      <vt:lpstr>Costa Rica has established an extensive network of national parks and buffer zones to protect its biodiversity. However, a recent study showed that habitat loss outside these zones is significant. This shows that</vt:lpstr>
      <vt:lpstr>Costa Rica has established an extensive network of national parks and buffer zones to protect its biodiversity. However, a recent study showed that habitat loss outside these zones is significant. This shows that</vt:lpstr>
      <vt:lpstr>We are concerned about carbon dioxide increases in our global atmosphere. Imagine that we planted trees to grow into a forest over a large area, perhaps the size of Australia. Would this be a good way to stop or slow the accumulation of carbon dioxide in the atmosphere?</vt:lpstr>
      <vt:lpstr>We are concerned about carbon dioxide increases in our global atmosphere. Imagine that we planted trees to grow into a forest over a large area, perhaps the size of Australia. Would this be a good way to stop or slow the accumulation of carbon dioxide in the atmosphere?</vt:lpstr>
      <vt:lpstr>The graph below shows carbon dioxide levels and average global temperatures from 1958 to 2015. We can conclude several things from the graph, including which of the following?</vt:lpstr>
      <vt:lpstr>The graph below shows carbon dioxide levels and average global temperatures from 1958 to 2015. We can conclude several things from the graph, including which of the following?</vt:lpstr>
      <vt:lpstr>Which of the following is the biggest reason for the massive decline in biodiversity?</vt:lpstr>
      <vt:lpstr>Which of the following is the biggest reason for the massive decline in biodiversity?</vt:lpstr>
      <vt:lpstr>Which of the following is an example of biological magnification?</vt:lpstr>
      <vt:lpstr>Which of the following is an example of biological magnification?</vt:lpstr>
      <vt:lpstr>Which of these is true about an endangered species? </vt:lpstr>
      <vt:lpstr>Which of these is true about an endangered species? </vt:lpstr>
      <vt:lpstr>All of the following are benefits of species and genetic diversity except</vt:lpstr>
      <vt:lpstr>All of the following are benefits of species and genetic diversity except</vt:lpstr>
      <vt:lpstr>Which of the following are threats to biodiversity?</vt:lpstr>
      <vt:lpstr>Which of the following are threats to biodiversity?</vt:lpstr>
      <vt:lpstr>Which of the following statements about the evolutionary implications of small population size is false? </vt:lpstr>
      <vt:lpstr>Which of the following statements about the evolutionary implications of small population size is false? </vt:lpstr>
      <vt:lpstr>If the Yellowstone grizzly bear population is about 1,000 and only 292 of the males and 312 of the females are breeding, what percentage of the total population is Ne ?</vt:lpstr>
      <vt:lpstr>If the Yellowstone grizzly bear population is about 1,000 and only 292 of the males and 312 of the females are breeding, what percentage of the total population is Ne ?</vt:lpstr>
      <vt:lpstr>Which of the following is an incorrect statement about edge-adapted species?</vt:lpstr>
      <vt:lpstr>Which of the following is an incorrect statement about edge-adapted species?</vt:lpstr>
      <vt:lpstr>Why are biodiversity hot spots difficult to identify?</vt:lpstr>
      <vt:lpstr>Why are biodiversity hot spots difficult to identify?</vt:lpstr>
      <vt:lpstr>Which of the following is not a solution to climate change?</vt:lpstr>
      <vt:lpstr>Which of the following is not a solution to climate change?</vt:lpstr>
      <vt:lpstr>The rate of growth of the global population</vt:lpstr>
      <vt:lpstr>The rate of growth of the global population</vt:lpstr>
    </vt:vector>
  </TitlesOfParts>
  <Manager/>
  <Company>Pearson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Christopher Delgado</dc:creator>
  <cp:keywords/>
  <dc:description/>
  <cp:lastModifiedBy>Jennifer Hastings</cp:lastModifiedBy>
  <cp:revision>688</cp:revision>
  <cp:lastPrinted>2005-03-24T12:52:04Z</cp:lastPrinted>
  <dcterms:created xsi:type="dcterms:W3CDTF">2010-10-31T21:38:30Z</dcterms:created>
  <dcterms:modified xsi:type="dcterms:W3CDTF">2015-12-28T14:49:51Z</dcterms:modified>
  <cp:category/>
</cp:coreProperties>
</file>